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handoutMasterIdLst>
    <p:handoutMasterId r:id="rId22"/>
  </p:handoutMasterIdLst>
  <p:sldIdLst>
    <p:sldId id="257" r:id="rId3"/>
    <p:sldId id="259" r:id="rId4"/>
    <p:sldId id="260" r:id="rId5"/>
    <p:sldId id="269" r:id="rId6"/>
    <p:sldId id="329" r:id="rId7"/>
    <p:sldId id="287" r:id="rId8"/>
    <p:sldId id="289" r:id="rId9"/>
    <p:sldId id="270" r:id="rId10"/>
    <p:sldId id="290" r:id="rId11"/>
    <p:sldId id="328" r:id="rId12"/>
    <p:sldId id="308" r:id="rId13"/>
    <p:sldId id="309" r:id="rId14"/>
    <p:sldId id="310" r:id="rId15"/>
    <p:sldId id="311" r:id="rId16"/>
    <p:sldId id="330" r:id="rId17"/>
    <p:sldId id="331" r:id="rId18"/>
    <p:sldId id="332" r:id="rId19"/>
    <p:sldId id="267" r:id="rId20"/>
  </p:sldIdLst>
  <p:sldSz cx="12192000" cy="6858000"/>
  <p:notesSz cx="6858000" cy="9144000"/>
  <p:embeddedFontLst>
    <p:embeddedFont>
      <p:font typeface="DejaVu Math TeX Gyre" panose="02000503000000000000" charset="0"/>
      <p:regular r:id="rId2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D5F2E"/>
    <a:srgbClr val="74891A"/>
    <a:srgbClr val="536A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1659" autoAdjust="0"/>
    <p:restoredTop sz="94660"/>
  </p:normalViewPr>
  <p:slideViewPr>
    <p:cSldViewPr snapToGrid="0">
      <p:cViewPr varScale="1">
        <p:scale>
          <a:sx n="54" d="100"/>
          <a:sy n="54" d="100"/>
        </p:scale>
        <p:origin x="96" y="5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221BF11F-4077-4C84-9D0B-D9F358B2B32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DB8A026E-1099-4C7A-A018-B055DE16997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1.png"/><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2.png"/><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11.png"/><Relationship Id="rId7" Type="http://schemas.openxmlformats.org/officeDocument/2006/relationships/image" Target="../media/image10.png"/><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144145"/>
            <a:ext cx="12192000" cy="6865257"/>
          </a:xfrm>
          <a:prstGeom prst="rect">
            <a:avLst/>
          </a:prstGeom>
        </p:spPr>
      </p:pic>
      <p:sp>
        <p:nvSpPr>
          <p:cNvPr id="4" name="矩形 3"/>
          <p:cNvSpPr/>
          <p:nvPr/>
        </p:nvSpPr>
        <p:spPr>
          <a:xfrm>
            <a:off x="6426200" y="-143510"/>
            <a:ext cx="5765165" cy="7001510"/>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cxnSp>
        <p:nvCxnSpPr>
          <p:cNvPr id="11" name="直接连接符 10"/>
          <p:cNvCxnSpPr/>
          <p:nvPr/>
        </p:nvCxnSpPr>
        <p:spPr>
          <a:xfrm flipH="1">
            <a:off x="6426200" y="1725930"/>
            <a:ext cx="576516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文本框 11"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736715" y="295275"/>
            <a:ext cx="5316855" cy="1076325"/>
          </a:xfrm>
          <a:prstGeom prst="rect">
            <a:avLst/>
          </a:prstGeom>
          <a:noFill/>
        </p:spPr>
        <p:txBody>
          <a:bodyPr wrap="square" rtlCol="0">
            <a:spAutoFit/>
          </a:bodyPr>
          <a:lstStyle/>
          <a:p>
            <a:r>
              <a:rPr lang="en-US" altLang="zh-CN" sz="3200" dirty="0">
                <a:solidFill>
                  <a:schemeClr val="bg1"/>
                </a:solidFill>
                <a:latin typeface="Times New Roman Regular" panose="02020603050405020304" charset="0"/>
                <a:ea typeface="Arial" panose="020B0604020202020204" pitchFamily="34" charset="0"/>
                <a:cs typeface="Times New Roman Regular" panose="02020603050405020304" charset="0"/>
              </a:rPr>
              <a:t>Automatic Segmentation of Plant Leaves Disease Detection</a:t>
            </a:r>
            <a:endParaRPr lang="en-US" altLang="zh-CN" sz="3200" dirty="0">
              <a:solidFill>
                <a:schemeClr val="bg1"/>
              </a:solidFill>
              <a:latin typeface="Times New Roman Regular" panose="02020603050405020304" charset="0"/>
              <a:ea typeface="Arial" panose="020B0604020202020204" pitchFamily="34" charset="0"/>
              <a:cs typeface="Times New Roman Regular" panose="02020603050405020304" charset="0"/>
            </a:endParaRPr>
          </a:p>
        </p:txBody>
      </p:sp>
      <p:sp>
        <p:nvSpPr>
          <p:cNvPr id="5" name="文本框 11"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530340" y="5848985"/>
            <a:ext cx="5661025" cy="792480"/>
          </a:xfrm>
          <a:prstGeom prst="rect">
            <a:avLst/>
          </a:prstGeom>
          <a:noFill/>
        </p:spPr>
        <p:txBody>
          <a:bodyPr wrap="square" rtlCol="0">
            <a:spAutoFit/>
          </a:bodyPr>
          <a:p>
            <a:pPr algn="ctr">
              <a:lnSpc>
                <a:spcPct val="114000"/>
              </a:lnSpc>
            </a:pPr>
            <a:r>
              <a:rPr lang="en-US" altLang="zh-CN" sz="2000" b="1" dirty="0">
                <a:solidFill>
                  <a:schemeClr val="bg1"/>
                </a:solidFill>
                <a:latin typeface="Times New Roman Bold" panose="02020603050405020304" charset="0"/>
                <a:ea typeface="Arial" panose="020B0604020202020204" pitchFamily="34" charset="0"/>
                <a:cs typeface="Times New Roman Bold" panose="02020603050405020304" charset="0"/>
                <a:sym typeface="+mn-ea"/>
              </a:rPr>
              <a:t>STUDENT NAME:     UZUM STANLEY EKENE</a:t>
            </a:r>
            <a:endParaRPr lang="en-US" altLang="zh-CN" sz="2000" b="1" dirty="0">
              <a:solidFill>
                <a:schemeClr val="bg1"/>
              </a:solidFill>
              <a:latin typeface="Times New Roman Bold" panose="02020603050405020304" charset="0"/>
              <a:ea typeface="Arial" panose="020B0604020202020204" pitchFamily="34" charset="0"/>
              <a:cs typeface="Times New Roman Bold" panose="02020603050405020304" charset="0"/>
            </a:endParaRPr>
          </a:p>
          <a:p>
            <a:pPr algn="ctr">
              <a:lnSpc>
                <a:spcPct val="114000"/>
              </a:lnSpc>
            </a:pPr>
            <a:r>
              <a:rPr lang="en-US" altLang="zh-CN" sz="2000" b="1" dirty="0">
                <a:solidFill>
                  <a:schemeClr val="bg1"/>
                </a:solidFill>
                <a:latin typeface="Times New Roman Bold" panose="02020603050405020304" charset="0"/>
                <a:ea typeface="Arial" panose="020B0604020202020204" pitchFamily="34" charset="0"/>
                <a:cs typeface="Times New Roman Bold" panose="02020603050405020304" charset="0"/>
                <a:sym typeface="+mn-ea"/>
              </a:rPr>
              <a:t>STUDENT ID:                UZU22571175</a:t>
            </a:r>
            <a:endParaRPr lang="en-US" altLang="zh-CN" sz="20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750" fill="hold"/>
                                        <p:tgtEl>
                                          <p:spTgt spid="12"/>
                                        </p:tgtEl>
                                        <p:attrNameLst>
                                          <p:attrName>ppt_w</p:attrName>
                                        </p:attrNameLst>
                                      </p:cBhvr>
                                      <p:tavLst>
                                        <p:tav tm="0">
                                          <p:val>
                                            <p:fltVal val="0"/>
                                          </p:val>
                                        </p:tav>
                                        <p:tav tm="100000">
                                          <p:val>
                                            <p:strVal val="#ppt_w"/>
                                          </p:val>
                                        </p:tav>
                                      </p:tavLst>
                                    </p:anim>
                                    <p:anim calcmode="lin" valueType="num">
                                      <p:cBhvr>
                                        <p:cTn id="8" dur="750" fill="hold"/>
                                        <p:tgtEl>
                                          <p:spTgt spid="12"/>
                                        </p:tgtEl>
                                        <p:attrNameLst>
                                          <p:attrName>ppt_h</p:attrName>
                                        </p:attrNameLst>
                                      </p:cBhvr>
                                      <p:tavLst>
                                        <p:tav tm="0">
                                          <p:val>
                                            <p:fltVal val="0"/>
                                          </p:val>
                                        </p:tav>
                                        <p:tav tm="100000">
                                          <p:val>
                                            <p:strVal val="#ppt_h"/>
                                          </p:val>
                                        </p:tav>
                                      </p:tavLst>
                                    </p:anim>
                                    <p:animEffect transition="in" filter="fade">
                                      <p:cBhvr>
                                        <p:cTn id="9" dur="750"/>
                                        <p:tgtEl>
                                          <p:spTgt spid="12"/>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750" fill="hold"/>
                                        <p:tgtEl>
                                          <p:spTgt spid="5"/>
                                        </p:tgtEl>
                                        <p:attrNameLst>
                                          <p:attrName>ppt_w</p:attrName>
                                        </p:attrNameLst>
                                      </p:cBhvr>
                                      <p:tavLst>
                                        <p:tav tm="0">
                                          <p:val>
                                            <p:fltVal val="0"/>
                                          </p:val>
                                        </p:tav>
                                        <p:tav tm="100000">
                                          <p:val>
                                            <p:strVal val="#ppt_w"/>
                                          </p:val>
                                        </p:tav>
                                      </p:tavLst>
                                    </p:anim>
                                    <p:anim calcmode="lin" valueType="num">
                                      <p:cBhvr>
                                        <p:cTn id="14" dur="750" fill="hold"/>
                                        <p:tgtEl>
                                          <p:spTgt spid="5"/>
                                        </p:tgtEl>
                                        <p:attrNameLst>
                                          <p:attrName>ppt_h</p:attrName>
                                        </p:attrNameLst>
                                      </p:cBhvr>
                                      <p:tavLst>
                                        <p:tav tm="0">
                                          <p:val>
                                            <p:fltVal val="0"/>
                                          </p:val>
                                        </p:tav>
                                        <p:tav tm="100000">
                                          <p:val>
                                            <p:strVal val="#ppt_h"/>
                                          </p:val>
                                        </p:tav>
                                      </p:tavLst>
                                    </p:anim>
                                    <p:animEffect transition="in" filter="fade">
                                      <p:cBhvr>
                                        <p:cTn id="15"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5" name="Oval 3"/>
          <p:cNvSpPr/>
          <p:nvPr/>
        </p:nvSpPr>
        <p:spPr>
          <a:xfrm>
            <a:off x="5670985" y="2531439"/>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8" name="Oval 11"/>
          <p:cNvSpPr/>
          <p:nvPr/>
        </p:nvSpPr>
        <p:spPr>
          <a:xfrm>
            <a:off x="4306817"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9" name="Inhaltsplatzhalter 4"/>
          <p:cNvSpPr txBox="1"/>
          <p:nvPr/>
        </p:nvSpPr>
        <p:spPr>
          <a:xfrm>
            <a:off x="4941938" y="306871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01</a:t>
            </a:r>
            <a:endParaRPr lang="en-US" sz="2000" dirty="0">
              <a:latin typeface="Arial" panose="020B0604020202020204" pitchFamily="34" charset="0"/>
            </a:endParaRPr>
          </a:p>
        </p:txBody>
      </p:sp>
      <p:sp>
        <p:nvSpPr>
          <p:cNvPr id="20" name="Inhaltsplatzhalter 4"/>
          <p:cNvSpPr txBox="1"/>
          <p:nvPr/>
        </p:nvSpPr>
        <p:spPr>
          <a:xfrm>
            <a:off x="4656749" y="4866572"/>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04</a:t>
            </a:r>
            <a:endParaRPr lang="en-US" sz="2000" dirty="0">
              <a:latin typeface="Arial" panose="020B0604020202020204" pitchFamily="34" charset="0"/>
            </a:endParaRPr>
          </a:p>
        </p:txBody>
      </p:sp>
      <p:sp>
        <p:nvSpPr>
          <p:cNvPr id="21" name="Inhaltsplatzhalter 4"/>
          <p:cNvSpPr txBox="1"/>
          <p:nvPr/>
        </p:nvSpPr>
        <p:spPr>
          <a:xfrm>
            <a:off x="6821589" y="3373940"/>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02</a:t>
            </a:r>
            <a:endParaRPr lang="en-US" sz="2000" dirty="0">
              <a:latin typeface="Arial" panose="020B0604020202020204" pitchFamily="34" charset="0"/>
            </a:endParaRPr>
          </a:p>
        </p:txBody>
      </p:sp>
      <p:sp>
        <p:nvSpPr>
          <p:cNvPr id="22" name="Inhaltsplatzhalter 4"/>
          <p:cNvSpPr txBox="1"/>
          <p:nvPr/>
        </p:nvSpPr>
        <p:spPr>
          <a:xfrm>
            <a:off x="6646216" y="517452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03</a:t>
            </a:r>
            <a:endParaRPr lang="en-US" sz="2000" dirty="0">
              <a:latin typeface="Arial" panose="020B0604020202020204" pitchFamily="34" charset="0"/>
            </a:endParaRPr>
          </a:p>
        </p:txBody>
      </p:sp>
      <p:sp>
        <p:nvSpPr>
          <p:cNvPr id="43" name="文本框 42"/>
          <p:cNvSpPr txBox="1"/>
          <p:nvPr/>
        </p:nvSpPr>
        <p:spPr>
          <a:xfrm>
            <a:off x="2584888" y="87747"/>
            <a:ext cx="4780280" cy="645160"/>
          </a:xfrm>
          <a:prstGeom prst="rect">
            <a:avLst/>
          </a:prstGeom>
          <a:noFill/>
        </p:spPr>
        <p:txBody>
          <a:bodyPr wrap="none" rtlCol="0">
            <a:spAutoFit/>
          </a:bodyPr>
          <a:lstStyle/>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 3.5  Pixel restoration</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76"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mc:AlternateContent xmlns:mc="http://schemas.openxmlformats.org/markup-compatibility/2006">
        <mc:Choice xmlns:a14="http://schemas.microsoft.com/office/drawing/2010/main" Requires="a14">
          <p:sp>
            <p:nvSpPr>
              <p:cNvPr id="4" name="Text Box 3"/>
              <p:cNvSpPr txBox="1"/>
              <p:nvPr/>
            </p:nvSpPr>
            <p:spPr>
              <a:xfrm>
                <a:off x="2520315" y="829945"/>
                <a:ext cx="9594215" cy="2072640"/>
              </a:xfrm>
              <a:prstGeom prst="rect">
                <a:avLst/>
              </a:prstGeom>
              <a:noFill/>
            </p:spPr>
            <p:txBody>
              <a:bodyPr wrap="square" rtlCol="0">
                <a:spAutoFit/>
              </a:bodyPr>
              <a:p>
                <a:pPr algn="just"/>
                <a:r>
                  <a:rPr lang="en-US">
                    <a:latin typeface="Times New Roman Regular" panose="02020603050405020304" charset="0"/>
                    <a:cs typeface="Times New Roman Regular" panose="02020603050405020304" charset="0"/>
                  </a:rPr>
                  <a:t>Pixel restoration is accomplished utilizing the ROF filter, which operates on the principle of evaluating the rank or density of noise within the image. When the noise density falls below 70%, the reconstruction of a pixel is determined by its fuzzy membership value, augmented by the median value derived from noise-free pixels within the local window centered around the observed pixel. Conversely, if the noise density exceeds 70%, the pixel is restored according to the formulation provided in Equation 4.</a:t>
                </a:r>
                <a:endParaRPr lang="en-US">
                  <a:latin typeface="Times New Roman Regular" panose="02020603050405020304" charset="0"/>
                  <a:cs typeface="Times New Roman Regular" panose="02020603050405020304" charset="0"/>
                </a:endParaRPr>
              </a:p>
              <a:p>
                <a:pPr algn="just"/>
                <a:r>
                  <a:rPr lang="en-US">
                    <a:latin typeface="Times New Roman Regular" panose="02020603050405020304" charset="0"/>
                    <a:cs typeface="Times New Roman Regular" panose="02020603050405020304" charset="0"/>
                  </a:rPr>
                  <a:t>The computation of the restoration term, denoted as </a:t>
                </a:r>
                <a14:m>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𝑦</m:t>
                        </m:r>
                      </m:e>
                      <m:sub>
                        <m:r>
                          <a:rPr lang="en-US" i="1">
                            <a:latin typeface="DejaVu Math TeX Gyre" panose="02000503000000000000" charset="0"/>
                            <a:cs typeface="DejaVu Math TeX Gyre" panose="02000503000000000000" charset="0"/>
                          </a:rPr>
                          <m:t>𝑖𝑗</m:t>
                        </m:r>
                      </m:sub>
                    </m:sSub>
                  </m:oMath>
                </a14:m>
                <a:r>
                  <a:rPr lang="en-US">
                    <a:latin typeface="Times New Roman Regular" panose="02020603050405020304" charset="0"/>
                    <a:cs typeface="Times New Roman Regular" panose="02020603050405020304" charset="0"/>
                  </a:rPr>
                  <a:t> </a:t>
                </a:r>
                <a:r>
                  <a:rPr lang="en-US">
                    <a:latin typeface="Times New Roman Regular" panose="02020603050405020304" charset="0"/>
                    <a:cs typeface="Times New Roman Regular" panose="02020603050405020304" charset="0"/>
                    <a:sym typeface="+mn-ea"/>
                  </a:rPr>
                  <a:t> , is executed as follows:</a:t>
                </a:r>
                <a:endParaRPr lang="en-US">
                  <a:latin typeface="Times New Roman Regular" panose="02020603050405020304" charset="0"/>
                  <a:cs typeface="Times New Roman Regular" panose="02020603050405020304" charset="0"/>
                </a:endParaRPr>
              </a:p>
            </p:txBody>
          </p:sp>
        </mc:Choice>
        <mc:Fallback>
          <p:sp>
            <p:nvSpPr>
              <p:cNvPr id="4" name="Text Box 3"/>
              <p:cNvSpPr txBox="1">
                <a:spLocks noRot="1" noChangeAspect="1" noMove="1" noResize="1" noEditPoints="1" noAdjustHandles="1" noChangeArrowheads="1" noChangeShapeType="1" noTextEdit="1"/>
              </p:cNvSpPr>
              <p:nvPr/>
            </p:nvSpPr>
            <p:spPr>
              <a:xfrm>
                <a:off x="2520315" y="829945"/>
                <a:ext cx="9594215" cy="2072640"/>
              </a:xfrm>
              <a:prstGeom prst="rect">
                <a:avLst/>
              </a:prstGeom>
              <a:blipFill rotWithShape="1">
                <a:blip r:embed="rId2"/>
                <a:stretch>
                  <a:fillRect/>
                </a:stretch>
              </a:blipFill>
            </p:spPr>
            <p:txBody>
              <a:bodyPr/>
              <a:lstStyle/>
              <a:p>
                <a:r>
                  <a:rPr lang="en-US" altLang="en-US">
                    <a:noFill/>
                  </a:rPr>
                  <a:t> </a:t>
                </a:r>
              </a:p>
            </p:txBody>
          </p:sp>
        </mc:Fallback>
      </mc:AlternateContent>
      <p:pic>
        <p:nvPicPr>
          <p:cNvPr id="29" name="Picture 28" descr="Screenshot 2024-03-26 at 14.03.32"/>
          <p:cNvPicPr>
            <a:picLocks noChangeAspect="1"/>
          </p:cNvPicPr>
          <p:nvPr/>
        </p:nvPicPr>
        <p:blipFill>
          <a:blip r:embed="rId3"/>
          <a:stretch>
            <a:fillRect/>
          </a:stretch>
        </p:blipFill>
        <p:spPr>
          <a:xfrm>
            <a:off x="229235" y="3756025"/>
            <a:ext cx="5648325" cy="1352550"/>
          </a:xfrm>
          <a:prstGeom prst="rect">
            <a:avLst/>
          </a:prstGeom>
        </p:spPr>
      </p:pic>
      <p:sp>
        <p:nvSpPr>
          <p:cNvPr id="30" name="Text Box 29"/>
          <p:cNvSpPr txBox="1"/>
          <p:nvPr/>
        </p:nvSpPr>
        <p:spPr>
          <a:xfrm>
            <a:off x="11054080" y="4248150"/>
            <a:ext cx="472440" cy="368300"/>
          </a:xfrm>
          <a:prstGeom prst="rect">
            <a:avLst/>
          </a:prstGeom>
          <a:noFill/>
        </p:spPr>
        <p:txBody>
          <a:bodyPr wrap="none" rtlCol="0">
            <a:spAutoFit/>
          </a:bodyPr>
          <a:p>
            <a:r>
              <a:rPr lang="en-US"/>
              <a:t>(4)</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1000" fill="hold"/>
                                        <p:tgtEl>
                                          <p:spTgt spid="43"/>
                                        </p:tgtEl>
                                        <p:attrNameLst>
                                          <p:attrName>ppt_w</p:attrName>
                                        </p:attrNameLst>
                                      </p:cBhvr>
                                      <p:tavLst>
                                        <p:tav tm="0">
                                          <p:val>
                                            <p:strVal val="#ppt_w+.3"/>
                                          </p:val>
                                        </p:tav>
                                        <p:tav tm="100000">
                                          <p:val>
                                            <p:strVal val="#ppt_w"/>
                                          </p:val>
                                        </p:tav>
                                      </p:tavLst>
                                    </p:anim>
                                    <p:anim calcmode="lin" valueType="num">
                                      <p:cBhvr>
                                        <p:cTn id="8" dur="1000" fill="hold"/>
                                        <p:tgtEl>
                                          <p:spTgt spid="43"/>
                                        </p:tgtEl>
                                        <p:attrNameLst>
                                          <p:attrName>ppt_h</p:attrName>
                                        </p:attrNameLst>
                                      </p:cBhvr>
                                      <p:tavLst>
                                        <p:tav tm="0">
                                          <p:val>
                                            <p:strVal val="#ppt_h"/>
                                          </p:val>
                                        </p:tav>
                                        <p:tav tm="100000">
                                          <p:val>
                                            <p:strVal val="#ppt_h"/>
                                          </p:val>
                                        </p:tav>
                                      </p:tavLst>
                                    </p:anim>
                                    <p:animEffect transition="in" filter="fade">
                                      <p:cBhvr>
                                        <p:cTn id="9" dur="1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21" name="文本框 20"/>
          <p:cNvSpPr txBox="1"/>
          <p:nvPr/>
        </p:nvSpPr>
        <p:spPr>
          <a:xfrm>
            <a:off x="1876425" y="71755"/>
            <a:ext cx="10315575" cy="645160"/>
          </a:xfrm>
          <a:prstGeom prst="rect">
            <a:avLst/>
          </a:prstGeom>
          <a:noFill/>
        </p:spPr>
        <p:txBody>
          <a:bodyPr wrap="square" rtlCol="0">
            <a:spAutoFit/>
          </a:bodyPr>
          <a:p>
            <a:pPr algn="ct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4   Hue based disease spot identification</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sp>
        <p:nvSpPr>
          <p:cNvPr id="3" name="文本框 12"/>
          <p:cNvSpPr txBox="1"/>
          <p:nvPr/>
        </p:nvSpPr>
        <p:spPr>
          <a:xfrm>
            <a:off x="5476572" y="5513274"/>
            <a:ext cx="2398875" cy="460375"/>
          </a:xfrm>
          <a:prstGeom prst="rect">
            <a:avLst/>
          </a:prstGeom>
          <a:noFill/>
        </p:spPr>
        <p:txBody>
          <a:bodyPr wrap="square" rtlCol="0">
            <a:spAutoFit/>
            <a:scene3d>
              <a:camera prst="orthographicFront"/>
              <a:lightRig rig="threePt" dir="t"/>
            </a:scene3d>
            <a:sp3d contourW="12700"/>
          </a:bodyPr>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zh-CN" altLang="en-US" sz="2400" b="1" dirty="0">
              <a:solidFill>
                <a:schemeClr val="bg1"/>
              </a:solidFill>
              <a:latin typeface="Arial" panose="020B0604020202020204" pitchFamily="34" charset="0"/>
              <a:ea typeface="Arial" panose="020B0604020202020204" pitchFamily="34" charset="0"/>
            </a:endParaRPr>
          </a:p>
        </p:txBody>
      </p:sp>
      <p:sp>
        <p:nvSpPr>
          <p:cNvPr id="4" name="文本框 12"/>
          <p:cNvSpPr txBox="1"/>
          <p:nvPr/>
        </p:nvSpPr>
        <p:spPr>
          <a:xfrm>
            <a:off x="5476572" y="3695904"/>
            <a:ext cx="2398875" cy="64516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Rank order fuzzy filter</a:t>
            </a:r>
            <a:endParaRPr lang="en-US" altLang="zh-CN" b="1"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36830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Pixel restoration</a:t>
            </a:r>
            <a:endParaRPr lang="en-US" altLang="zh-CN" b="1" smtClean="0">
              <a:solidFill>
                <a:schemeClr val="bg1"/>
              </a:solidFill>
              <a:latin typeface="Arial" panose="020B0604020202020204" pitchFamily="34" charset="0"/>
              <a:ea typeface="Arial" panose="020B0604020202020204" pitchFamily="34" charset="0"/>
              <a:sym typeface="+mn-ea"/>
            </a:endParaRPr>
          </a:p>
        </p:txBody>
      </p:sp>
      <p:sp>
        <p:nvSpPr>
          <p:cNvPr id="5" name="Text Box 4"/>
          <p:cNvSpPr txBox="1"/>
          <p:nvPr/>
        </p:nvSpPr>
        <p:spPr>
          <a:xfrm>
            <a:off x="2520315" y="704850"/>
            <a:ext cx="9345930" cy="922020"/>
          </a:xfrm>
          <a:prstGeom prst="rect">
            <a:avLst/>
          </a:prstGeom>
          <a:noFill/>
        </p:spPr>
        <p:txBody>
          <a:bodyPr wrap="square" rtlCol="0">
            <a:spAutoFit/>
          </a:bodyPr>
          <a:p>
            <a:pPr algn="l"/>
            <a:r>
              <a:rPr lang="en-US">
                <a:latin typeface="Times New Roman Regular" panose="02020603050405020304" charset="0"/>
                <a:cs typeface="Times New Roman Regular" panose="02020603050405020304" charset="0"/>
              </a:rPr>
              <a:t>Below are the delineated steps of our proposed hue-based disease spot identification method, aimed at offering a comprehensive framework for identifying and analyzing disease spots within the dataset, facilitating effective disease management and crop health monitoring strategies.</a:t>
            </a:r>
            <a:endParaRPr lang="en-US">
              <a:latin typeface="Times New Roman Regular" panose="02020603050405020304" charset="0"/>
              <a:cs typeface="Times New Roman Regular" panose="02020603050405020304" charset="0"/>
            </a:endParaRPr>
          </a:p>
        </p:txBody>
      </p:sp>
      <p:pic>
        <p:nvPicPr>
          <p:cNvPr id="6" name="Picture 5" descr="Screenshot 2024-03-26 at 14.35.23"/>
          <p:cNvPicPr>
            <a:picLocks noChangeAspect="1"/>
          </p:cNvPicPr>
          <p:nvPr/>
        </p:nvPicPr>
        <p:blipFill>
          <a:blip r:embed="rId2"/>
          <a:stretch>
            <a:fillRect/>
          </a:stretch>
        </p:blipFill>
        <p:spPr>
          <a:xfrm>
            <a:off x="-85090" y="1975485"/>
            <a:ext cx="5378450" cy="4688840"/>
          </a:xfrm>
          <a:prstGeom prst="rect">
            <a:avLst/>
          </a:prstGeom>
        </p:spPr>
      </p:pic>
      <p:cxnSp>
        <p:nvCxnSpPr>
          <p:cNvPr id="76" name="直接连接符 21"/>
          <p:cNvCxnSpPr/>
          <p:nvPr/>
        </p:nvCxnSpPr>
        <p:spPr>
          <a:xfrm flipH="1">
            <a:off x="2520315" y="688975"/>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8" name="Text Box 7"/>
          <p:cNvSpPr txBox="1"/>
          <p:nvPr/>
        </p:nvSpPr>
        <p:spPr>
          <a:xfrm>
            <a:off x="4693920" y="1757045"/>
            <a:ext cx="7546340" cy="583565"/>
          </a:xfrm>
          <a:prstGeom prst="rect">
            <a:avLst/>
          </a:prstGeom>
          <a:noFill/>
        </p:spPr>
        <p:txBody>
          <a:bodyPr wrap="none" rtlCol="0">
            <a:spAutoFit/>
          </a:bodyPr>
          <a:p>
            <a:pPr algn="l"/>
            <a:r>
              <a:rPr lang="en-US" sz="1600" b="1">
                <a:latin typeface="Times New Roman Bold" panose="02020603050405020304" charset="0"/>
                <a:cs typeface="Times New Roman Bold" panose="02020603050405020304" charset="0"/>
              </a:rPr>
              <a:t>The components of image X in RGB format are delineated as follows, with particular</a:t>
            </a:r>
            <a:endParaRPr lang="en-US" sz="1600" b="1">
              <a:latin typeface="Times New Roman Bold" panose="02020603050405020304" charset="0"/>
              <a:cs typeface="Times New Roman Bold" panose="02020603050405020304" charset="0"/>
            </a:endParaRPr>
          </a:p>
          <a:p>
            <a:pPr algn="l"/>
            <a:r>
              <a:rPr lang="en-US" sz="1600" b="1">
                <a:latin typeface="Times New Roman Bold" panose="02020603050405020304" charset="0"/>
                <a:cs typeface="Times New Roman Bold" panose="02020603050405020304" charset="0"/>
              </a:rPr>
              <a:t> focus on the H component.</a:t>
            </a:r>
            <a:endParaRPr lang="en-US" sz="1600" b="1">
              <a:latin typeface="Times New Roman Bold" panose="02020603050405020304" charset="0"/>
              <a:cs typeface="Times New Roman Bold" panose="02020603050405020304" charset="0"/>
            </a:endParaRPr>
          </a:p>
        </p:txBody>
      </p:sp>
      <p:cxnSp>
        <p:nvCxnSpPr>
          <p:cNvPr id="15" name="直接连接符 21"/>
          <p:cNvCxnSpPr/>
          <p:nvPr/>
        </p:nvCxnSpPr>
        <p:spPr>
          <a:xfrm>
            <a:off x="4720590" y="1589405"/>
            <a:ext cx="0" cy="5268595"/>
          </a:xfrm>
          <a:prstGeom prst="line">
            <a:avLst/>
          </a:prstGeom>
        </p:spPr>
        <p:style>
          <a:lnRef idx="3">
            <a:schemeClr val="accent6"/>
          </a:lnRef>
          <a:fillRef idx="0">
            <a:schemeClr val="accent6"/>
          </a:fillRef>
          <a:effectRef idx="2">
            <a:schemeClr val="accent6"/>
          </a:effectRef>
          <a:fontRef idx="minor">
            <a:schemeClr val="tx1"/>
          </a:fontRef>
        </p:style>
      </p:cxnSp>
      <p:cxnSp>
        <p:nvCxnSpPr>
          <p:cNvPr id="16" name="直接连接符 21"/>
          <p:cNvCxnSpPr/>
          <p:nvPr/>
        </p:nvCxnSpPr>
        <p:spPr>
          <a:xfrm flipH="1">
            <a:off x="4720590" y="1626870"/>
            <a:ext cx="7493000" cy="0"/>
          </a:xfrm>
          <a:prstGeom prst="line">
            <a:avLst/>
          </a:prstGeom>
        </p:spPr>
        <p:style>
          <a:lnRef idx="3">
            <a:schemeClr val="accent6"/>
          </a:lnRef>
          <a:fillRef idx="0">
            <a:schemeClr val="accent6"/>
          </a:fillRef>
          <a:effectRef idx="2">
            <a:schemeClr val="accent6"/>
          </a:effectRef>
          <a:fontRef idx="minor">
            <a:schemeClr val="tx1"/>
          </a:fontRef>
        </p:style>
      </p:cxnSp>
      <p:pic>
        <p:nvPicPr>
          <p:cNvPr id="17" name="Picture 16" descr="Screenshot 2024-03-26 at 14.54.29"/>
          <p:cNvPicPr>
            <a:picLocks noChangeAspect="1"/>
          </p:cNvPicPr>
          <p:nvPr/>
        </p:nvPicPr>
        <p:blipFill>
          <a:blip r:embed="rId3"/>
          <a:stretch>
            <a:fillRect/>
          </a:stretch>
        </p:blipFill>
        <p:spPr>
          <a:xfrm>
            <a:off x="4824095" y="2413000"/>
            <a:ext cx="7042150" cy="3641725"/>
          </a:xfrm>
          <a:prstGeom prst="rect">
            <a:avLst/>
          </a:prstGeom>
        </p:spPr>
      </p:pic>
      <p:sp>
        <p:nvSpPr>
          <p:cNvPr id="20" name="Text Box 19"/>
          <p:cNvSpPr txBox="1"/>
          <p:nvPr/>
        </p:nvSpPr>
        <p:spPr>
          <a:xfrm>
            <a:off x="4824095" y="6127115"/>
            <a:ext cx="7221855" cy="645160"/>
          </a:xfrm>
          <a:prstGeom prst="rect">
            <a:avLst/>
          </a:prstGeom>
          <a:noFill/>
        </p:spPr>
        <p:txBody>
          <a:bodyPr wrap="none" rtlCol="0">
            <a:spAutoFit/>
          </a:bodyPr>
          <a:p>
            <a:pPr algn="l"/>
            <a:r>
              <a:rPr lang="en-US"/>
              <a:t>The range of intensity and hue are [0, 1] and [0,360], respectively </a:t>
            </a:r>
            <a:endParaRPr lang="en-US"/>
          </a:p>
          <a:p>
            <a:pPr algn="l"/>
            <a:r>
              <a:rPr lang="en-US"/>
              <a:t>and The range of saturation is from [0,1].</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21" name="文本框 20"/>
          <p:cNvSpPr txBox="1"/>
          <p:nvPr/>
        </p:nvSpPr>
        <p:spPr>
          <a:xfrm>
            <a:off x="2634257" y="-89"/>
            <a:ext cx="7320280" cy="645160"/>
          </a:xfrm>
          <a:prstGeom prst="rect">
            <a:avLst/>
          </a:prstGeom>
          <a:noFill/>
        </p:spPr>
        <p:txBody>
          <a:bodyPr wrap="none" rtlCol="0">
            <a:spAutoFit/>
          </a:bodyPr>
          <a:p>
            <a:pPr algn="ctr"/>
            <a:r>
              <a:rPr lang="en-US" altLang="zh-CN" sz="3600" dirty="0">
                <a:gradFill>
                  <a:gsLst>
                    <a:gs pos="0">
                      <a:srgbClr val="74891A"/>
                    </a:gs>
                    <a:gs pos="100000">
                      <a:srgbClr val="4D5F2E"/>
                    </a:gs>
                  </a:gsLst>
                  <a:lin ang="1800000" scaled="0"/>
                </a:gradFill>
                <a:latin typeface="Times New Roman Regular" panose="02020603050405020304" charset="0"/>
                <a:ea typeface="Arial" panose="020B0604020202020204" pitchFamily="34" charset="0"/>
                <a:cs typeface="Times New Roman Regular" panose="02020603050405020304" charset="0"/>
              </a:rPr>
              <a:t>4.1 Contrast stretching on I component</a:t>
            </a:r>
            <a:endParaRPr lang="en-US" altLang="zh-CN" sz="3600" dirty="0">
              <a:gradFill>
                <a:gsLst>
                  <a:gs pos="0">
                    <a:srgbClr val="74891A"/>
                  </a:gs>
                  <a:gs pos="100000">
                    <a:srgbClr val="4D5F2E"/>
                  </a:gs>
                </a:gsLst>
                <a:lin ang="1800000" scaled="0"/>
              </a:gradFill>
              <a:latin typeface="Times New Roman Regular" panose="02020603050405020304" charset="0"/>
              <a:ea typeface="Arial" panose="020B0604020202020204" pitchFamily="34" charset="0"/>
              <a:cs typeface="Times New Roman Regular" panose="02020603050405020304" charset="0"/>
            </a:endParaRPr>
          </a:p>
        </p:txBody>
      </p:sp>
      <p:sp>
        <p:nvSpPr>
          <p:cNvPr id="3" name="文本框 12"/>
          <p:cNvSpPr txBox="1"/>
          <p:nvPr/>
        </p:nvSpPr>
        <p:spPr>
          <a:xfrm>
            <a:off x="5476572" y="5513274"/>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HSI to RGB conversion</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4" name="文本框 12"/>
          <p:cNvSpPr txBox="1"/>
          <p:nvPr/>
        </p:nvSpPr>
        <p:spPr>
          <a:xfrm>
            <a:off x="5476572" y="3746704"/>
            <a:ext cx="2398875" cy="82994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Contra                             ((((8st stretching on I component</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cxnSp>
        <p:nvCxnSpPr>
          <p:cNvPr id="76" name="直接连接符 21"/>
          <p:cNvCxnSpPr/>
          <p:nvPr/>
        </p:nvCxnSpPr>
        <p:spPr>
          <a:xfrm flipH="1">
            <a:off x="2520315" y="688975"/>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5" name="Text Box 4"/>
          <p:cNvSpPr txBox="1"/>
          <p:nvPr/>
        </p:nvSpPr>
        <p:spPr>
          <a:xfrm>
            <a:off x="2514600" y="732790"/>
            <a:ext cx="9450070" cy="2030095"/>
          </a:xfrm>
          <a:prstGeom prst="rect">
            <a:avLst/>
          </a:prstGeom>
          <a:noFill/>
        </p:spPr>
        <p:txBody>
          <a:bodyPr wrap="square" rtlCol="0">
            <a:spAutoFit/>
          </a:bodyPr>
          <a:p>
            <a:pPr algn="just"/>
            <a:r>
              <a:rPr lang="en-US">
                <a:latin typeface="Times New Roman Regular" panose="02020603050405020304" charset="0"/>
                <a:cs typeface="Times New Roman Regular" panose="02020603050405020304" charset="0"/>
              </a:rPr>
              <a:t>Contrast stretching, a fundamental technique in point processing, enhances an image's dynamic range by amplifying its contrast, effectively darkening darker pixels and brightening the brightest ones. This method is incorporated into the I component post the conversion to the HSI color model, globally augmenting the intensity factor.</a:t>
            </a:r>
            <a:endParaRPr lang="en-US">
              <a:latin typeface="Times New Roman Regular" panose="02020603050405020304" charset="0"/>
              <a:cs typeface="Times New Roman Regular" panose="02020603050405020304" charset="0"/>
            </a:endParaRPr>
          </a:p>
          <a:p>
            <a:pPr algn="just"/>
            <a:r>
              <a:rPr lang="en-US">
                <a:latin typeface="Times New Roman Regular" panose="02020603050405020304" charset="0"/>
                <a:cs typeface="Times New Roman Regular" panose="02020603050405020304" charset="0"/>
              </a:rPr>
              <a:t>Initially, this process involves defining upper (U) and lower (L) limits, determining the range within which image intensity values can be expanded. Subsequently, the histogram of the original image is analyzed to establish precise value limits (lower = l, upper = u) for the unaltered image.</a:t>
            </a:r>
            <a:endParaRPr lang="en-US">
              <a:latin typeface="Times New Roman Regular" panose="02020603050405020304" charset="0"/>
              <a:cs typeface="Times New Roman Regular" panose="02020603050405020304" charset="0"/>
            </a:endParaRPr>
          </a:p>
        </p:txBody>
      </p:sp>
      <p:pic>
        <p:nvPicPr>
          <p:cNvPr id="6" name="Picture 5" descr="Screenshot 2024-03-26 at 15.05.28"/>
          <p:cNvPicPr>
            <a:picLocks noChangeAspect="1"/>
          </p:cNvPicPr>
          <p:nvPr/>
        </p:nvPicPr>
        <p:blipFill>
          <a:blip r:embed="rId2"/>
          <a:stretch>
            <a:fillRect/>
          </a:stretch>
        </p:blipFill>
        <p:spPr>
          <a:xfrm>
            <a:off x="1440815" y="3970020"/>
            <a:ext cx="3260090" cy="955040"/>
          </a:xfrm>
          <a:prstGeom prst="rect">
            <a:avLst/>
          </a:prstGeom>
        </p:spPr>
      </p:pic>
      <p:sp>
        <p:nvSpPr>
          <p:cNvPr id="7" name="Text Box 6"/>
          <p:cNvSpPr txBox="1"/>
          <p:nvPr/>
        </p:nvSpPr>
        <p:spPr>
          <a:xfrm>
            <a:off x="11094720" y="4208145"/>
            <a:ext cx="472440" cy="368300"/>
          </a:xfrm>
          <a:prstGeom prst="rect">
            <a:avLst/>
          </a:prstGeom>
          <a:noFill/>
        </p:spPr>
        <p:txBody>
          <a:bodyPr wrap="none" rtlCol="0">
            <a:spAutoFit/>
          </a:bodyPr>
          <a:p>
            <a:r>
              <a:rPr lang="en-US"/>
              <a:t>(8)</a:t>
            </a:r>
            <a:endParaRPr lang="en-US"/>
          </a:p>
        </p:txBody>
      </p:sp>
      <p:sp>
        <p:nvSpPr>
          <p:cNvPr id="14" name="Text Box 13"/>
          <p:cNvSpPr txBox="1"/>
          <p:nvPr/>
        </p:nvSpPr>
        <p:spPr>
          <a:xfrm>
            <a:off x="2143125" y="2885440"/>
            <a:ext cx="2787015" cy="368300"/>
          </a:xfrm>
          <a:prstGeom prst="rect">
            <a:avLst/>
          </a:prstGeom>
          <a:noFill/>
        </p:spPr>
        <p:txBody>
          <a:bodyPr wrap="none" rtlCol="0">
            <a:spAutoFit/>
          </a:bodyPr>
          <a:p>
            <a:r>
              <a:rPr lang="en-US"/>
              <a:t>The function is given as:</a:t>
            </a:r>
            <a:endParaRPr lang="en-US"/>
          </a:p>
        </p:txBody>
      </p:sp>
      <p:sp>
        <p:nvSpPr>
          <p:cNvPr id="15" name="Text Box 14"/>
          <p:cNvSpPr txBox="1"/>
          <p:nvPr/>
        </p:nvSpPr>
        <p:spPr>
          <a:xfrm>
            <a:off x="372745" y="5641340"/>
            <a:ext cx="9581515" cy="922020"/>
          </a:xfrm>
          <a:prstGeom prst="rect">
            <a:avLst/>
          </a:prstGeom>
          <a:noFill/>
        </p:spPr>
        <p:txBody>
          <a:bodyPr wrap="square" rtlCol="0">
            <a:spAutoFit/>
          </a:bodyPr>
          <a:p>
            <a:pPr algn="l"/>
            <a:r>
              <a:rPr lang="en-US">
                <a:latin typeface="Times New Roman Regular" panose="02020603050405020304" charset="0"/>
                <a:cs typeface="Times New Roman Regular" panose="02020603050405020304" charset="0"/>
              </a:rPr>
              <a:t>Equation 8 provides the mapping from the original pixel value X to the corresponding output value Y. This mapping process is executed individually for every pixel in the image, facilitating the transformation of each pixel's intensity according to the specified equation.</a:t>
            </a:r>
            <a:endParaRPr lang="en-US">
              <a:latin typeface="Times New Roman Regular" panose="02020603050405020304" charset="0"/>
              <a:cs typeface="Times New Roman Regular"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21" name="文本框 20"/>
          <p:cNvSpPr txBox="1"/>
          <p:nvPr/>
        </p:nvSpPr>
        <p:spPr>
          <a:xfrm>
            <a:off x="2657117" y="71666"/>
            <a:ext cx="9034780" cy="645160"/>
          </a:xfrm>
          <a:prstGeom prst="rect">
            <a:avLst/>
          </a:prstGeom>
          <a:noFill/>
        </p:spPr>
        <p:txBody>
          <a:bodyPr wrap="none" rtlCol="0">
            <a:spAutoFit/>
          </a:bodyPr>
          <a:p>
            <a:pPr algn="ctr"/>
            <a:r>
              <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rPr>
              <a:t>4.2 H component based disease spot detection</a:t>
            </a:r>
            <a:endPar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endParaRPr>
          </a:p>
        </p:txBody>
      </p:sp>
      <p:cxnSp>
        <p:nvCxnSpPr>
          <p:cNvPr id="76" name="直接连接符 21"/>
          <p:cNvCxnSpPr/>
          <p:nvPr/>
        </p:nvCxnSpPr>
        <p:spPr>
          <a:xfrm flipH="1">
            <a:off x="2520315" y="688975"/>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15" name="Text Box 14"/>
          <p:cNvSpPr txBox="1"/>
          <p:nvPr/>
        </p:nvSpPr>
        <p:spPr>
          <a:xfrm>
            <a:off x="2470150" y="816610"/>
            <a:ext cx="9721850" cy="2306955"/>
          </a:xfrm>
          <a:prstGeom prst="rect">
            <a:avLst/>
          </a:prstGeom>
          <a:noFill/>
        </p:spPr>
        <p:txBody>
          <a:bodyPr wrap="square" rtlCol="0">
            <a:spAutoFit/>
          </a:bodyPr>
          <a:p>
            <a:pPr algn="just"/>
            <a:r>
              <a:rPr lang="en-US">
                <a:latin typeface="Times New Roman Regular" panose="02020603050405020304" charset="0"/>
                <a:cs typeface="Times New Roman Regular" panose="02020603050405020304" charset="0"/>
              </a:rPr>
              <a:t>Hue, a vital component within the HSI color model, is quantified on a scale from 0 to 360 degrees, symbolizing the color's position on the color wheel. Progressing from red through orange, yellow, green, cyan, blue, magenta, and back to red, the hue value encapsulates the spectrum of colors. Adjusting the hue serves to accentuate the color of the leaf disease, necessitating a methodology for identifying and isolating the affected areas. Therefore, establishing a threshold value that discerns disease spots from healthy plant tissue is imperative.</a:t>
            </a:r>
            <a:endParaRPr lang="en-US">
              <a:latin typeface="Times New Roman Regular" panose="02020603050405020304" charset="0"/>
              <a:cs typeface="Times New Roman Regular" panose="02020603050405020304" charset="0"/>
            </a:endParaRPr>
          </a:p>
          <a:p>
            <a:pPr algn="just"/>
            <a:endParaRPr lang="en-US">
              <a:latin typeface="Times New Roman Regular" panose="02020603050405020304" charset="0"/>
              <a:cs typeface="Times New Roman Regular" panose="02020603050405020304" charset="0"/>
            </a:endParaRPr>
          </a:p>
          <a:p>
            <a:pPr algn="just"/>
            <a:endParaRPr lang="en-US">
              <a:latin typeface="Times New Roman Regular" panose="02020603050405020304" charset="0"/>
              <a:cs typeface="Times New Roman Regular" panose="02020603050405020304" charset="0"/>
            </a:endParaRPr>
          </a:p>
        </p:txBody>
      </p:sp>
      <p:sp>
        <p:nvSpPr>
          <p:cNvPr id="16" name="Text Box 15"/>
          <p:cNvSpPr txBox="1"/>
          <p:nvPr/>
        </p:nvSpPr>
        <p:spPr>
          <a:xfrm>
            <a:off x="197485" y="2689225"/>
            <a:ext cx="11797665" cy="2030095"/>
          </a:xfrm>
          <a:prstGeom prst="rect">
            <a:avLst/>
          </a:prstGeom>
          <a:noFill/>
        </p:spPr>
        <p:txBody>
          <a:bodyPr wrap="square" rtlCol="0">
            <a:spAutoFit/>
          </a:bodyPr>
          <a:p>
            <a:pPr algn="just"/>
            <a:r>
              <a:rPr lang="en-US">
                <a:latin typeface="Times New Roman Regular" panose="02020603050405020304" charset="0"/>
                <a:cs typeface="Times New Roman Regular" panose="02020603050405020304" charset="0"/>
                <a:sym typeface="+mn-ea"/>
              </a:rPr>
              <a:t>This is achieved by computing the histogram of the hue component and pinpointing the highest and lowest peak points within the 0 to 60-degree range, as this interval typically encapsulates most disease-related hues based on prior experimentation. These identified points, denoted as τ1 and τ2, are employed as threshold values.</a:t>
            </a:r>
            <a:endParaRPr lang="en-US">
              <a:latin typeface="Times New Roman Regular" panose="02020603050405020304" charset="0"/>
              <a:cs typeface="Times New Roman Regular" panose="02020603050405020304" charset="0"/>
            </a:endParaRPr>
          </a:p>
          <a:p>
            <a:pPr algn="just"/>
            <a:endParaRPr lang="en-US">
              <a:latin typeface="Times New Roman Regular" panose="02020603050405020304" charset="0"/>
              <a:cs typeface="Times New Roman Regular" panose="02020603050405020304" charset="0"/>
            </a:endParaRPr>
          </a:p>
          <a:p>
            <a:pPr algn="just"/>
            <a:r>
              <a:rPr lang="en-US">
                <a:latin typeface="Times New Roman Regular" panose="02020603050405020304" charset="0"/>
                <a:cs typeface="Times New Roman Regular" panose="02020603050405020304" charset="0"/>
                <a:sym typeface="+mn-ea"/>
              </a:rPr>
              <a:t>Subsequently, the hue value is modified to enhance the discernibility of disease spots within the leaf image, thereby optimizing the information available for disease detection and isolation.</a:t>
            </a:r>
            <a:endParaRPr lang="en-US">
              <a:latin typeface="Times New Roman Regular" panose="02020603050405020304" charset="0"/>
              <a:cs typeface="Times New Roman Regular" panose="02020603050405020304" charset="0"/>
            </a:endParaRPr>
          </a:p>
          <a:p>
            <a:endParaRPr lang="en-US"/>
          </a:p>
        </p:txBody>
      </p:sp>
      <p:pic>
        <p:nvPicPr>
          <p:cNvPr id="17" name="Picture 16" descr="Screenshot 2024-03-26 at 15.30.39"/>
          <p:cNvPicPr>
            <a:picLocks noChangeAspect="1"/>
          </p:cNvPicPr>
          <p:nvPr/>
        </p:nvPicPr>
        <p:blipFill>
          <a:blip r:embed="rId2"/>
          <a:stretch>
            <a:fillRect/>
          </a:stretch>
        </p:blipFill>
        <p:spPr>
          <a:xfrm>
            <a:off x="361950" y="4514850"/>
            <a:ext cx="4419600" cy="1171575"/>
          </a:xfrm>
          <a:prstGeom prst="rect">
            <a:avLst/>
          </a:prstGeom>
        </p:spPr>
      </p:pic>
      <mc:AlternateContent xmlns:mc="http://schemas.openxmlformats.org/markup-compatibility/2006">
        <mc:Choice xmlns:a14="http://schemas.microsoft.com/office/drawing/2010/main" Requires="a14">
          <p:sp>
            <p:nvSpPr>
              <p:cNvPr id="22" name="Text Box 21"/>
              <p:cNvSpPr txBox="1"/>
              <p:nvPr/>
            </p:nvSpPr>
            <p:spPr>
              <a:xfrm>
                <a:off x="197485" y="5596890"/>
                <a:ext cx="4922520" cy="1261110"/>
              </a:xfrm>
              <a:prstGeom prst="rect">
                <a:avLst/>
              </a:prstGeom>
              <a:noFill/>
            </p:spPr>
            <p:txBody>
              <a:bodyPr wrap="square" rtlCol="0">
                <a:spAutoFit/>
              </a:bodyPr>
              <a:p>
                <a:pPr algn="l"/>
                <a:r>
                  <a:rPr lang="en-US" sz="1200"/>
                  <a:t>Where, </a:t>
                </a:r>
                <a14:m>
                  <m:oMath xmlns:m="http://schemas.openxmlformats.org/officeDocument/2006/math">
                    <m:sSub>
                      <m:sSubPr>
                        <m:ctrlPr>
                          <a:rPr lang="en-US" sz="1200" i="1">
                            <a:latin typeface="DejaVu Math TeX Gyre" panose="02000503000000000000" charset="0"/>
                            <a:cs typeface="DejaVu Math TeX Gyre" panose="02000503000000000000" charset="0"/>
                          </a:rPr>
                        </m:ctrlPr>
                      </m:sSubPr>
                      <m:e>
                        <m:r>
                          <a:rPr lang="en-US" sz="1200" i="1">
                            <a:latin typeface="DejaVu Math TeX Gyre" panose="02000503000000000000" charset="0"/>
                            <a:cs typeface="DejaVu Math TeX Gyre" panose="02000503000000000000" charset="0"/>
                          </a:rPr>
                          <m:t>𝐻</m:t>
                        </m:r>
                      </m:e>
                      <m:sub>
                        <m:r>
                          <a:rPr lang="en-US" sz="1200" i="1">
                            <a:latin typeface="DejaVu Math TeX Gyre" panose="02000503000000000000" charset="0"/>
                          </a:rPr>
                          <m:t>𝑖𝑗</m:t>
                        </m:r>
                      </m:sub>
                    </m:sSub>
                  </m:oMath>
                </a14:m>
                <a:r>
                  <a:rPr lang="en-US" sz="1200"/>
                  <a:t> and </a:t>
                </a:r>
                <a14:m>
                  <m:oMath xmlns:m="http://schemas.openxmlformats.org/officeDocument/2006/math">
                    <m:sSubSup>
                      <m:sSubSupPr>
                        <m:ctrlPr>
                          <a:rPr lang="en-US" sz="1200" i="1">
                            <a:latin typeface="DejaVu Math TeX Gyre" panose="02000503000000000000" charset="0"/>
                            <a:cs typeface="DejaVu Math TeX Gyre" panose="02000503000000000000" charset="0"/>
                          </a:rPr>
                        </m:ctrlPr>
                      </m:sSubSupPr>
                      <m:e>
                        <m:r>
                          <a:rPr lang="en-US" sz="1200" i="1">
                            <a:latin typeface="DejaVu Math TeX Gyre" panose="02000503000000000000" charset="0"/>
                            <a:cs typeface="DejaVu Math TeX Gyre" panose="02000503000000000000" charset="0"/>
                          </a:rPr>
                          <m:t>𝐻</m:t>
                        </m:r>
                      </m:e>
                      <m:sub>
                        <m:r>
                          <a:rPr lang="en-US" sz="1200" i="1">
                            <a:latin typeface="DejaVu Math TeX Gyre" panose="02000503000000000000" charset="0"/>
                          </a:rPr>
                          <m:t>𝑖𝑗</m:t>
                        </m:r>
                      </m:sub>
                      <m:sup>
                        <m:r>
                          <a:rPr lang="en-US" sz="1200" i="1">
                            <a:latin typeface="DejaVu Math TeX Gyre" panose="02000503000000000000" charset="0"/>
                          </a:rPr>
                          <m:t>’</m:t>
                        </m:r>
                      </m:sup>
                    </m:sSubSup>
                    <m:r>
                      <a:rPr lang="en-US" sz="1200" i="1">
                        <a:latin typeface="DejaVu Math TeX Gyre" panose="02000503000000000000" charset="0"/>
                      </a:rPr>
                      <m:t> </m:t>
                    </m:r>
                  </m:oMath>
                </a14:m>
                <a:r>
                  <a:rPr lang="en-US" sz="1200"/>
                  <a:t>is unmodified and </a:t>
                </a:r>
                <a:endParaRPr lang="en-US" sz="1200"/>
              </a:p>
              <a:p>
                <a:pPr algn="l"/>
                <a:r>
                  <a:rPr lang="en-US" sz="1200"/>
                  <a:t>modified hue values of the image, respectively.</a:t>
                </a:r>
                <a:endParaRPr lang="en-US" sz="1200"/>
              </a:p>
              <a:p>
                <a:pPr algn="l"/>
                <a:r>
                  <a:rPr lang="en-US" sz="1200"/>
                  <a:t>τ1 and τ2 are two threshold values in the hue histogram that identify the diseases in the picture and η is another threshold that increases the hue value in the picture with respect to separate the diseases.</a:t>
                </a:r>
                <a:endParaRPr lang="en-US" sz="1200"/>
              </a:p>
            </p:txBody>
          </p:sp>
        </mc:Choice>
        <mc:Fallback>
          <p:sp>
            <p:nvSpPr>
              <p:cNvPr id="22" name="Text Box 21"/>
              <p:cNvSpPr txBox="1">
                <a:spLocks noRot="1" noChangeAspect="1" noMove="1" noResize="1" noEditPoints="1" noAdjustHandles="1" noChangeArrowheads="1" noChangeShapeType="1" noTextEdit="1"/>
              </p:cNvSpPr>
              <p:nvPr/>
            </p:nvSpPr>
            <p:spPr>
              <a:xfrm>
                <a:off x="197485" y="5596890"/>
                <a:ext cx="4922520" cy="1261110"/>
              </a:xfrm>
              <a:prstGeom prst="rect">
                <a:avLst/>
              </a:prstGeom>
              <a:blipFill rotWithShape="1">
                <a:blip r:embed="rId3"/>
                <a:stretch>
                  <a:fillRect/>
                </a:stretch>
              </a:blipFill>
            </p:spPr>
            <p:txBody>
              <a:bodyPr/>
              <a:lstStyle/>
              <a:p>
                <a:r>
                  <a:rPr lang="en-US" altLang="en-US">
                    <a:noFill/>
                  </a:rPr>
                  <a:t> </a:t>
                </a:r>
              </a:p>
            </p:txBody>
          </p:sp>
        </mc:Fallback>
      </mc:AlternateContent>
      <p:sp>
        <p:nvSpPr>
          <p:cNvPr id="23" name="Text Box 22"/>
          <p:cNvSpPr txBox="1"/>
          <p:nvPr/>
        </p:nvSpPr>
        <p:spPr>
          <a:xfrm>
            <a:off x="10444480" y="4987925"/>
            <a:ext cx="472440" cy="368300"/>
          </a:xfrm>
          <a:prstGeom prst="rect">
            <a:avLst/>
          </a:prstGeom>
          <a:noFill/>
        </p:spPr>
        <p:txBody>
          <a:bodyPr wrap="none" rtlCol="0">
            <a:spAutoFit/>
          </a:bodyPr>
          <a:p>
            <a:r>
              <a:rPr lang="en-US"/>
              <a:t>(9)</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3" name="文本框 12"/>
          <p:cNvSpPr txBox="1"/>
          <p:nvPr/>
        </p:nvSpPr>
        <p:spPr>
          <a:xfrm>
            <a:off x="4306267" y="2737054"/>
            <a:ext cx="2398875" cy="64516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Fuzzy Rank Order Filter</a:t>
            </a:r>
            <a:endParaRPr lang="en-US" altLang="zh-CN" b="1" smtClean="0">
              <a:solidFill>
                <a:schemeClr val="bg1"/>
              </a:solidFill>
              <a:latin typeface="Arial" panose="020B0604020202020204" pitchFamily="34" charset="0"/>
              <a:ea typeface="Arial" panose="020B0604020202020204" pitchFamily="34" charset="0"/>
              <a:sym typeface="+mn-ea"/>
            </a:endParaRPr>
          </a:p>
        </p:txBody>
      </p:sp>
      <p:sp>
        <p:nvSpPr>
          <p:cNvPr id="21" name="文本框 20"/>
          <p:cNvSpPr txBox="1"/>
          <p:nvPr/>
        </p:nvSpPr>
        <p:spPr>
          <a:xfrm>
            <a:off x="2514877" y="71666"/>
            <a:ext cx="5707380" cy="645160"/>
          </a:xfrm>
          <a:prstGeom prst="rect">
            <a:avLst/>
          </a:prstGeom>
          <a:noFill/>
        </p:spPr>
        <p:txBody>
          <a:bodyPr wrap="none" rtlCol="0">
            <a:spAutoFit/>
          </a:bodyPr>
          <a:p>
            <a:pPr algn="ctr"/>
            <a:r>
              <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rPr>
              <a:t>4.4   HSI to RGB conversion</a:t>
            </a:r>
            <a:endPar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endParaRPr>
          </a:p>
        </p:txBody>
      </p:sp>
      <p:sp>
        <p:nvSpPr>
          <p:cNvPr id="3" name="文本框 12"/>
          <p:cNvSpPr txBox="1"/>
          <p:nvPr/>
        </p:nvSpPr>
        <p:spPr>
          <a:xfrm>
            <a:off x="5476572" y="5513274"/>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Hue based Segmentation</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4" name="文本框 12"/>
          <p:cNvSpPr txBox="1"/>
          <p:nvPr/>
        </p:nvSpPr>
        <p:spPr>
          <a:xfrm>
            <a:off x="5475937" y="3639389"/>
            <a:ext cx="2398875" cy="82994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Disease spot identification on HSI model</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33718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K-means</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5" name="Text Box 4"/>
          <p:cNvSpPr txBox="1"/>
          <p:nvPr/>
        </p:nvSpPr>
        <p:spPr>
          <a:xfrm>
            <a:off x="2594610" y="716915"/>
            <a:ext cx="9522460" cy="1476375"/>
          </a:xfrm>
          <a:prstGeom prst="rect">
            <a:avLst/>
          </a:prstGeom>
          <a:noFill/>
        </p:spPr>
        <p:txBody>
          <a:bodyPr wrap="square" rtlCol="0">
            <a:spAutoFit/>
          </a:bodyPr>
          <a:p>
            <a:pPr algn="l"/>
            <a:r>
              <a:rPr lang="en-US">
                <a:latin typeface="Times New Roman Regular" panose="02020603050405020304" charset="0"/>
                <a:cs typeface="Times New Roman Regular" panose="02020603050405020304" charset="0"/>
              </a:rPr>
              <a:t>Integrate the adjusted H component, the unaltered S component, and the refined I component to generate the ultimate enhanced HSI color image. Subsequently, transform this enhanced HSI color map back into the RGB color map to derive the final enhanced image. Following this procedure, the conversion from HSI to RGB color space is executed to showcase the enhancement outcome. An inverse conversion algorithm can be articulated accordingly.</a:t>
            </a:r>
            <a:endParaRPr lang="en-US">
              <a:latin typeface="Times New Roman Regular" panose="02020603050405020304" charset="0"/>
              <a:cs typeface="Times New Roman Regular" panose="02020603050405020304" charset="0"/>
            </a:endParaRPr>
          </a:p>
        </p:txBody>
      </p:sp>
      <p:cxnSp>
        <p:nvCxnSpPr>
          <p:cNvPr id="76" name="直接连接符 21"/>
          <p:cNvCxnSpPr/>
          <p:nvPr/>
        </p:nvCxnSpPr>
        <p:spPr>
          <a:xfrm flipH="1">
            <a:off x="2520315" y="688975"/>
            <a:ext cx="9671685" cy="0"/>
          </a:xfrm>
          <a:prstGeom prst="line">
            <a:avLst/>
          </a:prstGeom>
        </p:spPr>
        <p:style>
          <a:lnRef idx="3">
            <a:schemeClr val="accent6"/>
          </a:lnRef>
          <a:fillRef idx="0">
            <a:schemeClr val="accent6"/>
          </a:fillRef>
          <a:effectRef idx="2">
            <a:schemeClr val="accent6"/>
          </a:effectRef>
          <a:fontRef idx="minor">
            <a:schemeClr val="tx1"/>
          </a:fontRef>
        </p:style>
      </p:cxnSp>
      <p:pic>
        <p:nvPicPr>
          <p:cNvPr id="6" name="Picture 5" descr="Screenshot 2024-03-26 at 18.45.50"/>
          <p:cNvPicPr>
            <a:picLocks noChangeAspect="1"/>
          </p:cNvPicPr>
          <p:nvPr/>
        </p:nvPicPr>
        <p:blipFill>
          <a:blip r:embed="rId2"/>
          <a:stretch>
            <a:fillRect/>
          </a:stretch>
        </p:blipFill>
        <p:spPr>
          <a:xfrm>
            <a:off x="517525" y="2193290"/>
            <a:ext cx="4495165" cy="2579370"/>
          </a:xfrm>
          <a:prstGeom prst="rect">
            <a:avLst/>
          </a:prstGeom>
        </p:spPr>
      </p:pic>
      <p:sp>
        <p:nvSpPr>
          <p:cNvPr id="7" name="Text Box 6"/>
          <p:cNvSpPr txBox="1"/>
          <p:nvPr/>
        </p:nvSpPr>
        <p:spPr>
          <a:xfrm>
            <a:off x="11188700" y="2658110"/>
            <a:ext cx="563880" cy="368300"/>
          </a:xfrm>
          <a:prstGeom prst="rect">
            <a:avLst/>
          </a:prstGeom>
          <a:noFill/>
        </p:spPr>
        <p:txBody>
          <a:bodyPr wrap="none" rtlCol="0">
            <a:spAutoFit/>
          </a:bodyPr>
          <a:p>
            <a:r>
              <a:rPr lang="en-US"/>
              <a:t>(10)</a:t>
            </a:r>
            <a:endParaRPr lang="en-US"/>
          </a:p>
        </p:txBody>
      </p:sp>
      <p:sp>
        <p:nvSpPr>
          <p:cNvPr id="15" name="Text Box 14"/>
          <p:cNvSpPr txBox="1"/>
          <p:nvPr/>
        </p:nvSpPr>
        <p:spPr>
          <a:xfrm>
            <a:off x="11211560" y="3639185"/>
            <a:ext cx="518160" cy="368300"/>
          </a:xfrm>
          <a:prstGeom prst="rect">
            <a:avLst/>
          </a:prstGeom>
          <a:noFill/>
        </p:spPr>
        <p:txBody>
          <a:bodyPr wrap="none" rtlCol="0">
            <a:spAutoFit/>
          </a:bodyPr>
          <a:p>
            <a:r>
              <a:rPr lang="en-US"/>
              <a:t>(11)</a:t>
            </a:r>
            <a:endParaRPr lang="en-US"/>
          </a:p>
        </p:txBody>
      </p:sp>
      <p:pic>
        <p:nvPicPr>
          <p:cNvPr id="16" name="Picture 15" descr="Screenshot 2024-03-26 at 18.58.29"/>
          <p:cNvPicPr>
            <a:picLocks noChangeAspect="1"/>
          </p:cNvPicPr>
          <p:nvPr/>
        </p:nvPicPr>
        <p:blipFill>
          <a:blip r:embed="rId3"/>
          <a:stretch>
            <a:fillRect/>
          </a:stretch>
        </p:blipFill>
        <p:spPr>
          <a:xfrm>
            <a:off x="368935" y="4448175"/>
            <a:ext cx="4210050" cy="2409825"/>
          </a:xfrm>
          <a:prstGeom prst="rect">
            <a:avLst/>
          </a:prstGeom>
        </p:spPr>
      </p:pic>
      <p:sp>
        <p:nvSpPr>
          <p:cNvPr id="17" name="Text Box 16"/>
          <p:cNvSpPr txBox="1"/>
          <p:nvPr/>
        </p:nvSpPr>
        <p:spPr>
          <a:xfrm>
            <a:off x="11165840" y="6096635"/>
            <a:ext cx="563880" cy="368300"/>
          </a:xfrm>
          <a:prstGeom prst="rect">
            <a:avLst/>
          </a:prstGeom>
          <a:noFill/>
        </p:spPr>
        <p:txBody>
          <a:bodyPr wrap="none" rtlCol="0">
            <a:spAutoFit/>
          </a:bodyPr>
          <a:p>
            <a:r>
              <a:rPr lang="en-US"/>
              <a:t>(12)</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3" name="文本框 12"/>
          <p:cNvSpPr txBox="1"/>
          <p:nvPr/>
        </p:nvSpPr>
        <p:spPr>
          <a:xfrm>
            <a:off x="4306267" y="2737054"/>
            <a:ext cx="2398875" cy="64516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Fuzzy Rank Order Filter</a:t>
            </a:r>
            <a:endParaRPr lang="en-US" altLang="zh-CN" b="1" smtClean="0">
              <a:solidFill>
                <a:schemeClr val="bg1"/>
              </a:solidFill>
              <a:latin typeface="Arial" panose="020B0604020202020204" pitchFamily="34" charset="0"/>
              <a:ea typeface="Arial" panose="020B0604020202020204" pitchFamily="34" charset="0"/>
              <a:sym typeface="+mn-ea"/>
            </a:endParaRPr>
          </a:p>
        </p:txBody>
      </p:sp>
      <p:sp>
        <p:nvSpPr>
          <p:cNvPr id="21" name="文本框 20"/>
          <p:cNvSpPr txBox="1"/>
          <p:nvPr/>
        </p:nvSpPr>
        <p:spPr>
          <a:xfrm>
            <a:off x="2715537" y="23406"/>
            <a:ext cx="6761480" cy="645160"/>
          </a:xfrm>
          <a:prstGeom prst="rect">
            <a:avLst/>
          </a:prstGeom>
          <a:noFill/>
        </p:spPr>
        <p:txBody>
          <a:bodyPr wrap="none" rtlCol="0">
            <a:spAutoFit/>
          </a:bodyPr>
          <a:p>
            <a:pPr algn="ctr"/>
            <a:r>
              <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rPr>
              <a:t>Flow chart of proposed algorithm</a:t>
            </a:r>
            <a:endPar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endParaRPr>
          </a:p>
        </p:txBody>
      </p:sp>
      <p:sp>
        <p:nvSpPr>
          <p:cNvPr id="3" name="文本框 12"/>
          <p:cNvSpPr txBox="1"/>
          <p:nvPr/>
        </p:nvSpPr>
        <p:spPr>
          <a:xfrm>
            <a:off x="5476572" y="5513274"/>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Hue based Segmentation</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4" name="文本框 12"/>
          <p:cNvSpPr txBox="1"/>
          <p:nvPr/>
        </p:nvSpPr>
        <p:spPr>
          <a:xfrm>
            <a:off x="5475937" y="3639389"/>
            <a:ext cx="2398875" cy="82994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Disease spot identification on HSI model</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33718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K-means</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cxnSp>
        <p:nvCxnSpPr>
          <p:cNvPr id="76" name="直接连接符 21"/>
          <p:cNvCxnSpPr/>
          <p:nvPr/>
        </p:nvCxnSpPr>
        <p:spPr>
          <a:xfrm flipH="1">
            <a:off x="2520315" y="688975"/>
            <a:ext cx="9671685" cy="0"/>
          </a:xfrm>
          <a:prstGeom prst="line">
            <a:avLst/>
          </a:prstGeom>
        </p:spPr>
        <p:style>
          <a:lnRef idx="3">
            <a:schemeClr val="accent6"/>
          </a:lnRef>
          <a:fillRef idx="0">
            <a:schemeClr val="accent6"/>
          </a:fillRef>
          <a:effectRef idx="2">
            <a:schemeClr val="accent6"/>
          </a:effectRef>
          <a:fontRef idx="minor">
            <a:schemeClr val="tx1"/>
          </a:fontRef>
        </p:style>
      </p:cxnSp>
      <p:pic>
        <p:nvPicPr>
          <p:cNvPr id="8" name="Picture 7" descr="Screenshot 2024-03-26 at 18.20.36"/>
          <p:cNvPicPr>
            <a:picLocks noChangeAspect="1"/>
          </p:cNvPicPr>
          <p:nvPr/>
        </p:nvPicPr>
        <p:blipFill>
          <a:blip r:embed="rId2"/>
          <a:stretch>
            <a:fillRect/>
          </a:stretch>
        </p:blipFill>
        <p:spPr>
          <a:xfrm>
            <a:off x="2244090" y="909320"/>
            <a:ext cx="9696450" cy="55810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3" name="文本框 12"/>
          <p:cNvSpPr txBox="1"/>
          <p:nvPr/>
        </p:nvSpPr>
        <p:spPr>
          <a:xfrm>
            <a:off x="4306267" y="2737054"/>
            <a:ext cx="2398875" cy="64516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Fuzzy Rank Order Filter</a:t>
            </a:r>
            <a:endParaRPr lang="en-US" altLang="zh-CN" b="1" smtClean="0">
              <a:solidFill>
                <a:schemeClr val="bg1"/>
              </a:solidFill>
              <a:latin typeface="Arial" panose="020B0604020202020204" pitchFamily="34" charset="0"/>
              <a:ea typeface="Arial" panose="020B0604020202020204" pitchFamily="34" charset="0"/>
              <a:sym typeface="+mn-ea"/>
            </a:endParaRPr>
          </a:p>
        </p:txBody>
      </p:sp>
      <p:sp>
        <p:nvSpPr>
          <p:cNvPr id="21" name="文本框 20"/>
          <p:cNvSpPr txBox="1"/>
          <p:nvPr/>
        </p:nvSpPr>
        <p:spPr>
          <a:xfrm>
            <a:off x="2520592" y="43726"/>
            <a:ext cx="4450080" cy="645160"/>
          </a:xfrm>
          <a:prstGeom prst="rect">
            <a:avLst/>
          </a:prstGeom>
          <a:noFill/>
        </p:spPr>
        <p:txBody>
          <a:bodyPr wrap="none" rtlCol="0">
            <a:spAutoFit/>
          </a:bodyPr>
          <a:p>
            <a:pPr algn="ctr"/>
            <a:r>
              <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rPr>
              <a:t>5     Dataset Overview</a:t>
            </a:r>
            <a:endPar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endParaRPr>
          </a:p>
        </p:txBody>
      </p:sp>
      <p:sp>
        <p:nvSpPr>
          <p:cNvPr id="3" name="文本框 12"/>
          <p:cNvSpPr txBox="1"/>
          <p:nvPr/>
        </p:nvSpPr>
        <p:spPr>
          <a:xfrm>
            <a:off x="5476572" y="5513274"/>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Hue based Segmentation</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4" name="文本框 12"/>
          <p:cNvSpPr txBox="1"/>
          <p:nvPr/>
        </p:nvSpPr>
        <p:spPr>
          <a:xfrm>
            <a:off x="5475937" y="3639389"/>
            <a:ext cx="2398875" cy="82994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Disease spot identification on HSI model</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33718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K-means</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cxnSp>
        <p:nvCxnSpPr>
          <p:cNvPr id="76" name="直接连接符 21"/>
          <p:cNvCxnSpPr/>
          <p:nvPr/>
        </p:nvCxnSpPr>
        <p:spPr>
          <a:xfrm flipH="1">
            <a:off x="2520315" y="688975"/>
            <a:ext cx="9671685" cy="0"/>
          </a:xfrm>
          <a:prstGeom prst="line">
            <a:avLst/>
          </a:prstGeom>
        </p:spPr>
        <p:style>
          <a:lnRef idx="3">
            <a:schemeClr val="accent6"/>
          </a:lnRef>
          <a:fillRef idx="0">
            <a:schemeClr val="accent6"/>
          </a:fillRef>
          <a:effectRef idx="2">
            <a:schemeClr val="accent6"/>
          </a:effectRef>
          <a:fontRef idx="minor">
            <a:schemeClr val="tx1"/>
          </a:fontRef>
        </p:style>
      </p:cxnSp>
      <p:pic>
        <p:nvPicPr>
          <p:cNvPr id="5" name="Picture 4"/>
          <p:cNvPicPr>
            <a:picLocks noChangeAspect="1"/>
          </p:cNvPicPr>
          <p:nvPr/>
        </p:nvPicPr>
        <p:blipFill>
          <a:blip r:embed="rId2"/>
          <a:stretch>
            <a:fillRect/>
          </a:stretch>
        </p:blipFill>
        <p:spPr>
          <a:xfrm>
            <a:off x="193040" y="3265170"/>
            <a:ext cx="5949950" cy="3469640"/>
          </a:xfrm>
          <a:prstGeom prst="rect">
            <a:avLst/>
          </a:prstGeom>
        </p:spPr>
      </p:pic>
      <p:sp>
        <p:nvSpPr>
          <p:cNvPr id="6" name="Text Box 5"/>
          <p:cNvSpPr txBox="1"/>
          <p:nvPr/>
        </p:nvSpPr>
        <p:spPr>
          <a:xfrm>
            <a:off x="2520315" y="776605"/>
            <a:ext cx="9118600" cy="2030095"/>
          </a:xfrm>
          <a:prstGeom prst="rect">
            <a:avLst/>
          </a:prstGeom>
          <a:noFill/>
        </p:spPr>
        <p:txBody>
          <a:bodyPr wrap="square" rtlCol="0">
            <a:spAutoFit/>
          </a:bodyPr>
          <a:p>
            <a:pPr algn="l"/>
            <a:r>
              <a:rPr lang="en-US"/>
              <a:t>The datasets used for this work were downloaded from plant village dataset (https://plantvillage.org).</a:t>
            </a:r>
            <a:endParaRPr lang="en-US"/>
          </a:p>
          <a:p>
            <a:pPr algn="l"/>
            <a:r>
              <a:rPr lang="en-US"/>
              <a:t>In our experimental setup, we curated a dataset comprising 73 distinct crop leaf images. Among these, 15 images depict healthy leaves, while the remaining images exhibit various leaf diseases. The diseased leaf images are categorized into distinct classes, including bacterial blight, alternaria alternate (also recognized as fungal), cercospora leaf spot, and anthracnose.</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3" name="文本框 12"/>
          <p:cNvSpPr txBox="1"/>
          <p:nvPr/>
        </p:nvSpPr>
        <p:spPr>
          <a:xfrm>
            <a:off x="4306267" y="2737054"/>
            <a:ext cx="2398875" cy="64516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Fuzzy Rank Order Filter</a:t>
            </a:r>
            <a:endParaRPr lang="en-US" altLang="zh-CN" b="1" smtClean="0">
              <a:solidFill>
                <a:schemeClr val="bg1"/>
              </a:solidFill>
              <a:latin typeface="Arial" panose="020B0604020202020204" pitchFamily="34" charset="0"/>
              <a:ea typeface="Arial" panose="020B0604020202020204" pitchFamily="34" charset="0"/>
              <a:sym typeface="+mn-ea"/>
            </a:endParaRPr>
          </a:p>
        </p:txBody>
      </p:sp>
      <p:sp>
        <p:nvSpPr>
          <p:cNvPr id="21" name="文本框 20"/>
          <p:cNvSpPr txBox="1"/>
          <p:nvPr/>
        </p:nvSpPr>
        <p:spPr>
          <a:xfrm>
            <a:off x="2520592" y="-724"/>
            <a:ext cx="2316480" cy="645160"/>
          </a:xfrm>
          <a:prstGeom prst="rect">
            <a:avLst/>
          </a:prstGeom>
          <a:noFill/>
        </p:spPr>
        <p:txBody>
          <a:bodyPr wrap="none" rtlCol="0">
            <a:spAutoFit/>
          </a:bodyPr>
          <a:p>
            <a:pPr algn="ctr"/>
            <a:r>
              <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rPr>
              <a:t>References</a:t>
            </a:r>
            <a:endPar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endParaRPr>
          </a:p>
        </p:txBody>
      </p:sp>
      <p:sp>
        <p:nvSpPr>
          <p:cNvPr id="3" name="文本框 12"/>
          <p:cNvSpPr txBox="1"/>
          <p:nvPr/>
        </p:nvSpPr>
        <p:spPr>
          <a:xfrm>
            <a:off x="5476572" y="5513274"/>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Hue based Segmentation</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4" name="文本框 12"/>
          <p:cNvSpPr txBox="1"/>
          <p:nvPr/>
        </p:nvSpPr>
        <p:spPr>
          <a:xfrm>
            <a:off x="5475937" y="3639389"/>
            <a:ext cx="2398875" cy="82994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Disease spot identification on HSI model</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33718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K-means</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cxnSp>
        <p:nvCxnSpPr>
          <p:cNvPr id="76" name="直接连接符 21"/>
          <p:cNvCxnSpPr/>
          <p:nvPr/>
        </p:nvCxnSpPr>
        <p:spPr>
          <a:xfrm flipH="1">
            <a:off x="2520315" y="688975"/>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11" name="椭圆 20"/>
          <p:cNvSpPr/>
          <p:nvPr/>
        </p:nvSpPr>
        <p:spPr>
          <a:xfrm flipH="1">
            <a:off x="0" y="3567430"/>
            <a:ext cx="399415" cy="334010"/>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dirty="0">
              <a:latin typeface="Arial" panose="020B0604020202020204" pitchFamily="34" charset="0"/>
              <a:ea typeface="Arial" panose="020B0604020202020204" pitchFamily="34" charset="0"/>
            </a:endParaRPr>
          </a:p>
        </p:txBody>
      </p:sp>
      <p:sp>
        <p:nvSpPr>
          <p:cNvPr id="12" name="椭圆 20"/>
          <p:cNvSpPr/>
          <p:nvPr/>
        </p:nvSpPr>
        <p:spPr>
          <a:xfrm flipH="1">
            <a:off x="0" y="2402840"/>
            <a:ext cx="399415" cy="334010"/>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dirty="0">
              <a:latin typeface="Arial" panose="020B0604020202020204" pitchFamily="34" charset="0"/>
              <a:ea typeface="Arial" panose="020B0604020202020204" pitchFamily="34" charset="0"/>
            </a:endParaRPr>
          </a:p>
        </p:txBody>
      </p:sp>
      <p:sp>
        <p:nvSpPr>
          <p:cNvPr id="14" name="Text Box 13"/>
          <p:cNvSpPr txBox="1"/>
          <p:nvPr/>
        </p:nvSpPr>
        <p:spPr>
          <a:xfrm>
            <a:off x="531495" y="2336800"/>
            <a:ext cx="11100435" cy="645160"/>
          </a:xfrm>
          <a:prstGeom prst="rect">
            <a:avLst/>
          </a:prstGeom>
          <a:noFill/>
        </p:spPr>
        <p:txBody>
          <a:bodyPr wrap="none" rtlCol="0">
            <a:spAutoFit/>
          </a:bodyPr>
          <a:p>
            <a:pPr algn="l"/>
            <a:r>
              <a:rPr lang="en-US"/>
              <a:t>Al D, Bashish BM, Bani-Ahmad S (2010) A framework for detection and classification of plant leaf and</a:t>
            </a:r>
            <a:endParaRPr lang="en-US"/>
          </a:p>
          <a:p>
            <a:pPr algn="l"/>
            <a:r>
              <a:rPr lang="en-US"/>
              <a:t>stem diseases. In: 2010 International Conference on Signal and Image Processing, pp 113–118</a:t>
            </a:r>
            <a:endParaRPr lang="en-US"/>
          </a:p>
        </p:txBody>
      </p:sp>
      <p:sp>
        <p:nvSpPr>
          <p:cNvPr id="15" name="Text Box 14"/>
          <p:cNvSpPr txBox="1"/>
          <p:nvPr/>
        </p:nvSpPr>
        <p:spPr>
          <a:xfrm>
            <a:off x="531495" y="3438525"/>
            <a:ext cx="10960735" cy="645160"/>
          </a:xfrm>
          <a:prstGeom prst="rect">
            <a:avLst/>
          </a:prstGeom>
          <a:noFill/>
        </p:spPr>
        <p:txBody>
          <a:bodyPr wrap="none" rtlCol="0">
            <a:spAutoFit/>
          </a:bodyPr>
          <a:p>
            <a:pPr algn="l"/>
            <a:r>
              <a:rPr lang="en-US"/>
              <a:t> Archana KS, Sahayadhas A (2018) Automatic rice leaf disease segmentation using image processing</a:t>
            </a:r>
            <a:endParaRPr lang="en-US"/>
          </a:p>
          <a:p>
            <a:pPr algn="l"/>
            <a:r>
              <a:rPr lang="en-US"/>
              <a:t>techniques. Int J Eng Technol 7:182–185</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0"/>
            <a:ext cx="12192000" cy="6865257"/>
          </a:xfrm>
          <a:prstGeom prst="rect">
            <a:avLst/>
          </a:prstGeom>
        </p:spPr>
      </p:pic>
      <p:sp>
        <p:nvSpPr>
          <p:cNvPr id="4" name="矩形 3"/>
          <p:cNvSpPr/>
          <p:nvPr/>
        </p:nvSpPr>
        <p:spPr>
          <a:xfrm>
            <a:off x="6473371" y="1596571"/>
            <a:ext cx="5181600" cy="3773715"/>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2" name="文本框 11"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639560" y="1943100"/>
            <a:ext cx="4943475" cy="1106805"/>
          </a:xfrm>
          <a:prstGeom prst="rect">
            <a:avLst/>
          </a:prstGeom>
          <a:noFill/>
        </p:spPr>
        <p:txBody>
          <a:bodyPr wrap="square" rtlCol="0">
            <a:spAutoFit/>
          </a:bodyPr>
          <a:lstStyle/>
          <a:p>
            <a:pPr algn="ctr">
              <a:lnSpc>
                <a:spcPct val="150000"/>
              </a:lnSpc>
            </a:pPr>
            <a:r>
              <a:rPr lang="en-US" altLang="zh-CN" sz="4400" b="1" dirty="0" smtClean="0">
                <a:solidFill>
                  <a:schemeClr val="bg1"/>
                </a:solidFill>
                <a:latin typeface="Arial" panose="020B0604020202020204" pitchFamily="34" charset="0"/>
                <a:ea typeface="Arial" panose="020B0604020202020204" pitchFamily="34" charset="0"/>
                <a:cs typeface="Arial" panose="020B0604020202020204" pitchFamily="34" charset="0"/>
              </a:rPr>
              <a:t>THANK YOU      </a:t>
            </a:r>
            <a:endParaRPr lang="zh-CN" altLang="en-US" sz="4400" b="1"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750" fill="hold"/>
                                        <p:tgtEl>
                                          <p:spTgt spid="12"/>
                                        </p:tgtEl>
                                        <p:attrNameLst>
                                          <p:attrName>ppt_w</p:attrName>
                                        </p:attrNameLst>
                                      </p:cBhvr>
                                      <p:tavLst>
                                        <p:tav tm="0">
                                          <p:val>
                                            <p:fltVal val="0"/>
                                          </p:val>
                                        </p:tav>
                                        <p:tav tm="100000">
                                          <p:val>
                                            <p:strVal val="#ppt_w"/>
                                          </p:val>
                                        </p:tav>
                                      </p:tavLst>
                                    </p:anim>
                                    <p:anim calcmode="lin" valueType="num">
                                      <p:cBhvr>
                                        <p:cTn id="8" dur="750" fill="hold"/>
                                        <p:tgtEl>
                                          <p:spTgt spid="12"/>
                                        </p:tgtEl>
                                        <p:attrNameLst>
                                          <p:attrName>ppt_h</p:attrName>
                                        </p:attrNameLst>
                                      </p:cBhvr>
                                      <p:tavLst>
                                        <p:tav tm="0">
                                          <p:val>
                                            <p:fltVal val="0"/>
                                          </p:val>
                                        </p:tav>
                                        <p:tav tm="100000">
                                          <p:val>
                                            <p:strVal val="#ppt_h"/>
                                          </p:val>
                                        </p:tav>
                                      </p:tavLst>
                                    </p:anim>
                                    <p:animEffect transition="in" filter="fade">
                                      <p:cBhvr>
                                        <p:cTn id="9"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0"/>
            <a:ext cx="12192000" cy="6865257"/>
          </a:xfrm>
          <a:prstGeom prst="rect">
            <a:avLst/>
          </a:prstGeom>
        </p:spPr>
      </p:pic>
      <p:sp>
        <p:nvSpPr>
          <p:cNvPr id="16" name="矩形 15"/>
          <p:cNvSpPr/>
          <p:nvPr/>
        </p:nvSpPr>
        <p:spPr>
          <a:xfrm>
            <a:off x="6449060" y="0"/>
            <a:ext cx="5742940" cy="6858000"/>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20" name="椭圆 19"/>
          <p:cNvSpPr>
            <a:spLocks noChangeAspect="1"/>
          </p:cNvSpPr>
          <p:nvPr/>
        </p:nvSpPr>
        <p:spPr>
          <a:xfrm>
            <a:off x="6661785" y="1207135"/>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9" name="文本框 18"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932930" y="32385"/>
            <a:ext cx="3959860" cy="645160"/>
          </a:xfrm>
          <a:prstGeom prst="rect">
            <a:avLst/>
          </a:prstGeom>
          <a:noFill/>
        </p:spPr>
        <p:txBody>
          <a:bodyPr wrap="square" rtlCol="0">
            <a:spAutoFit/>
          </a:bodyPr>
          <a:lstStyle/>
          <a:p>
            <a:r>
              <a:rPr lang="en-US" altLang="zh-CN" sz="3600" b="1" dirty="0" smtClean="0">
                <a:solidFill>
                  <a:schemeClr val="bg1"/>
                </a:solidFill>
                <a:latin typeface="Arial" panose="020B0604020202020204" pitchFamily="34" charset="0"/>
                <a:ea typeface="Arial" panose="020B0604020202020204" pitchFamily="34" charset="0"/>
                <a:cs typeface="Arial" panose="020B0604020202020204" pitchFamily="34" charset="0"/>
              </a:rPr>
              <a:t>CONTENTS</a:t>
            </a:r>
            <a:endParaRPr lang="en-US" altLang="zh-CN" sz="3600" b="1" dirty="0" smtClean="0">
              <a:solidFill>
                <a:schemeClr val="bg1"/>
              </a:solidFill>
              <a:latin typeface="Arial" panose="020B0604020202020204" pitchFamily="34" charset="0"/>
              <a:ea typeface="Arial" panose="020B0604020202020204" pitchFamily="34" charset="0"/>
              <a:cs typeface="Arial" panose="020B0604020202020204" pitchFamily="34" charset="0"/>
            </a:endParaRPr>
          </a:p>
        </p:txBody>
      </p:sp>
      <p:cxnSp>
        <p:nvCxnSpPr>
          <p:cNvPr id="22" name="直接连接符 21"/>
          <p:cNvCxnSpPr/>
          <p:nvPr/>
        </p:nvCxnSpPr>
        <p:spPr>
          <a:xfrm flipH="1">
            <a:off x="6484620" y="767715"/>
            <a:ext cx="57429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椭圆 19"/>
          <p:cNvSpPr>
            <a:spLocks noChangeAspect="1"/>
          </p:cNvSpPr>
          <p:nvPr/>
        </p:nvSpPr>
        <p:spPr>
          <a:xfrm>
            <a:off x="6661785" y="2094230"/>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4" name="椭圆 19"/>
          <p:cNvSpPr>
            <a:spLocks noChangeAspect="1"/>
          </p:cNvSpPr>
          <p:nvPr/>
        </p:nvSpPr>
        <p:spPr>
          <a:xfrm>
            <a:off x="6661785" y="2924175"/>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文本框 22"/>
          <p:cNvSpPr txBox="1"/>
          <p:nvPr/>
        </p:nvSpPr>
        <p:spPr>
          <a:xfrm>
            <a:off x="7029291" y="1060471"/>
            <a:ext cx="179197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Background</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7" name="文本框 22"/>
          <p:cNvSpPr txBox="1"/>
          <p:nvPr/>
        </p:nvSpPr>
        <p:spPr>
          <a:xfrm>
            <a:off x="7029291" y="1999001"/>
            <a:ext cx="267970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Problem Definition</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8" name="文本框 22"/>
          <p:cNvSpPr txBox="1"/>
          <p:nvPr/>
        </p:nvSpPr>
        <p:spPr>
          <a:xfrm>
            <a:off x="7029291" y="2889271"/>
            <a:ext cx="315468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Proposed methodology</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9" name="文本框 22"/>
          <p:cNvSpPr txBox="1"/>
          <p:nvPr/>
        </p:nvSpPr>
        <p:spPr>
          <a:xfrm>
            <a:off x="7029291" y="3686196"/>
            <a:ext cx="205359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Data Selection</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10" name="文本框 22"/>
          <p:cNvSpPr txBox="1"/>
          <p:nvPr/>
        </p:nvSpPr>
        <p:spPr>
          <a:xfrm>
            <a:off x="7144226" y="4563766"/>
            <a:ext cx="143510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Refereces</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11" name="椭圆 19"/>
          <p:cNvSpPr>
            <a:spLocks noChangeAspect="1"/>
          </p:cNvSpPr>
          <p:nvPr/>
        </p:nvSpPr>
        <p:spPr>
          <a:xfrm>
            <a:off x="6661785" y="3782060"/>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12" name="椭圆 19"/>
          <p:cNvSpPr>
            <a:spLocks noChangeAspect="1"/>
          </p:cNvSpPr>
          <p:nvPr/>
        </p:nvSpPr>
        <p:spPr>
          <a:xfrm>
            <a:off x="6661785" y="4658360"/>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3"/>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par>
                          <p:cTn id="10" fill="hold">
                            <p:stCondLst>
                              <p:cond delay="1000"/>
                            </p:stCondLst>
                            <p:childTnLst>
                              <p:par>
                                <p:cTn id="11" presetID="50" presetClass="entr" presetSubtype="0" decel="10000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1000" fill="hold"/>
                                        <p:tgtEl>
                                          <p:spTgt spid="7"/>
                                        </p:tgtEl>
                                        <p:attrNameLst>
                                          <p:attrName>ppt_w</p:attrName>
                                        </p:attrNameLst>
                                      </p:cBhvr>
                                      <p:tavLst>
                                        <p:tav tm="0">
                                          <p:val>
                                            <p:strVal val="#ppt_w+.3"/>
                                          </p:val>
                                        </p:tav>
                                        <p:tav tm="100000">
                                          <p:val>
                                            <p:strVal val="#ppt_w"/>
                                          </p:val>
                                        </p:tav>
                                      </p:tavLst>
                                    </p:anim>
                                    <p:anim calcmode="lin" valueType="num">
                                      <p:cBhvr>
                                        <p:cTn id="14" dur="1000" fill="hold"/>
                                        <p:tgtEl>
                                          <p:spTgt spid="7"/>
                                        </p:tgtEl>
                                        <p:attrNameLst>
                                          <p:attrName>ppt_h</p:attrName>
                                        </p:attrNameLst>
                                      </p:cBhvr>
                                      <p:tavLst>
                                        <p:tav tm="0">
                                          <p:val>
                                            <p:strVal val="#ppt_h"/>
                                          </p:val>
                                        </p:tav>
                                        <p:tav tm="100000">
                                          <p:val>
                                            <p:strVal val="#ppt_h"/>
                                          </p:val>
                                        </p:tav>
                                      </p:tavLst>
                                    </p:anim>
                                    <p:animEffect transition="in" filter="fade">
                                      <p:cBhvr>
                                        <p:cTn id="15" dur="1000"/>
                                        <p:tgtEl>
                                          <p:spTgt spid="7"/>
                                        </p:tgtEl>
                                      </p:cBhvr>
                                    </p:animEffect>
                                  </p:childTnLst>
                                </p:cTn>
                              </p:par>
                            </p:childTnLst>
                          </p:cTn>
                        </p:par>
                        <p:par>
                          <p:cTn id="16" fill="hold">
                            <p:stCondLst>
                              <p:cond delay="2000"/>
                            </p:stCondLst>
                            <p:childTnLst>
                              <p:par>
                                <p:cTn id="17" presetID="50" presetClass="entr" presetSubtype="0" decel="10000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1000" fill="hold"/>
                                        <p:tgtEl>
                                          <p:spTgt spid="8"/>
                                        </p:tgtEl>
                                        <p:attrNameLst>
                                          <p:attrName>ppt_w</p:attrName>
                                        </p:attrNameLst>
                                      </p:cBhvr>
                                      <p:tavLst>
                                        <p:tav tm="0">
                                          <p:val>
                                            <p:strVal val="#ppt_w+.3"/>
                                          </p:val>
                                        </p:tav>
                                        <p:tav tm="100000">
                                          <p:val>
                                            <p:strVal val="#ppt_w"/>
                                          </p:val>
                                        </p:tav>
                                      </p:tavLst>
                                    </p:anim>
                                    <p:anim calcmode="lin" valueType="num">
                                      <p:cBhvr>
                                        <p:cTn id="20" dur="1000" fill="hold"/>
                                        <p:tgtEl>
                                          <p:spTgt spid="8"/>
                                        </p:tgtEl>
                                        <p:attrNameLst>
                                          <p:attrName>ppt_h</p:attrName>
                                        </p:attrNameLst>
                                      </p:cBhvr>
                                      <p:tavLst>
                                        <p:tav tm="0">
                                          <p:val>
                                            <p:strVal val="#ppt_h"/>
                                          </p:val>
                                        </p:tav>
                                        <p:tav tm="100000">
                                          <p:val>
                                            <p:strVal val="#ppt_h"/>
                                          </p:val>
                                        </p:tav>
                                      </p:tavLst>
                                    </p:anim>
                                    <p:animEffect transition="in" filter="fade">
                                      <p:cBhvr>
                                        <p:cTn id="21" dur="1000"/>
                                        <p:tgtEl>
                                          <p:spTgt spid="8"/>
                                        </p:tgtEl>
                                      </p:cBhvr>
                                    </p:animEffect>
                                  </p:childTnLst>
                                </p:cTn>
                              </p:par>
                            </p:childTnLst>
                          </p:cTn>
                        </p:par>
                        <p:par>
                          <p:cTn id="22" fill="hold">
                            <p:stCondLst>
                              <p:cond delay="3000"/>
                            </p:stCondLst>
                            <p:childTnLst>
                              <p:par>
                                <p:cTn id="23" presetID="50" presetClass="entr" presetSubtype="0" decel="10000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1000" fill="hold"/>
                                        <p:tgtEl>
                                          <p:spTgt spid="9"/>
                                        </p:tgtEl>
                                        <p:attrNameLst>
                                          <p:attrName>ppt_w</p:attrName>
                                        </p:attrNameLst>
                                      </p:cBhvr>
                                      <p:tavLst>
                                        <p:tav tm="0">
                                          <p:val>
                                            <p:strVal val="#ppt_w+.3"/>
                                          </p:val>
                                        </p:tav>
                                        <p:tav tm="100000">
                                          <p:val>
                                            <p:strVal val="#ppt_w"/>
                                          </p:val>
                                        </p:tav>
                                      </p:tavLst>
                                    </p:anim>
                                    <p:anim calcmode="lin" valueType="num">
                                      <p:cBhvr>
                                        <p:cTn id="26" dur="1000" fill="hold"/>
                                        <p:tgtEl>
                                          <p:spTgt spid="9"/>
                                        </p:tgtEl>
                                        <p:attrNameLst>
                                          <p:attrName>ppt_h</p:attrName>
                                        </p:attrNameLst>
                                      </p:cBhvr>
                                      <p:tavLst>
                                        <p:tav tm="0">
                                          <p:val>
                                            <p:strVal val="#ppt_h"/>
                                          </p:val>
                                        </p:tav>
                                        <p:tav tm="100000">
                                          <p:val>
                                            <p:strVal val="#ppt_h"/>
                                          </p:val>
                                        </p:tav>
                                      </p:tavLst>
                                    </p:anim>
                                    <p:animEffect transition="in" filter="fade">
                                      <p:cBhvr>
                                        <p:cTn id="27" dur="1000"/>
                                        <p:tgtEl>
                                          <p:spTgt spid="9"/>
                                        </p:tgtEl>
                                      </p:cBhvr>
                                    </p:animEffect>
                                  </p:childTnLst>
                                </p:cTn>
                              </p:par>
                            </p:childTnLst>
                          </p:cTn>
                        </p:par>
                        <p:par>
                          <p:cTn id="28" fill="hold">
                            <p:stCondLst>
                              <p:cond delay="4000"/>
                            </p:stCondLst>
                            <p:childTnLst>
                              <p:par>
                                <p:cTn id="29" presetID="50" presetClass="entr" presetSubtype="0" decel="10000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1000" fill="hold"/>
                                        <p:tgtEl>
                                          <p:spTgt spid="10"/>
                                        </p:tgtEl>
                                        <p:attrNameLst>
                                          <p:attrName>ppt_w</p:attrName>
                                        </p:attrNameLst>
                                      </p:cBhvr>
                                      <p:tavLst>
                                        <p:tav tm="0">
                                          <p:val>
                                            <p:strVal val="#ppt_w+.3"/>
                                          </p:val>
                                        </p:tav>
                                        <p:tav tm="100000">
                                          <p:val>
                                            <p:strVal val="#ppt_w"/>
                                          </p:val>
                                        </p:tav>
                                      </p:tavLst>
                                    </p:anim>
                                    <p:anim calcmode="lin" valueType="num">
                                      <p:cBhvr>
                                        <p:cTn id="32" dur="1000" fill="hold"/>
                                        <p:tgtEl>
                                          <p:spTgt spid="10"/>
                                        </p:tgtEl>
                                        <p:attrNameLst>
                                          <p:attrName>ppt_h</p:attrName>
                                        </p:attrNameLst>
                                      </p:cBhvr>
                                      <p:tavLst>
                                        <p:tav tm="0">
                                          <p:val>
                                            <p:strVal val="#ppt_h"/>
                                          </p:val>
                                        </p:tav>
                                        <p:tav tm="100000">
                                          <p:val>
                                            <p:strVal val="#ppt_h"/>
                                          </p:val>
                                        </p:tav>
                                      </p:tavLst>
                                    </p:anim>
                                    <p:animEffect transition="in" filter="fade">
                                      <p:cBhvr>
                                        <p:cTn id="33"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9"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76200" y="111125"/>
            <a:ext cx="3361055" cy="645160"/>
          </a:xfrm>
          <a:prstGeom prst="rect">
            <a:avLst/>
          </a:prstGeom>
          <a:noFill/>
        </p:spPr>
        <p:txBody>
          <a:bodyPr wrap="square" rtlCol="0">
            <a:spAutoFit/>
          </a:bodyPr>
          <a:lstStyle/>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1  Background</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grpSp>
        <p:nvGrpSpPr>
          <p:cNvPr id="7" name="组合 31"/>
          <p:cNvGrpSpPr>
            <a:grpSpLocks noChangeAspect="1"/>
          </p:cNvGrpSpPr>
          <p:nvPr/>
        </p:nvGrpSpPr>
        <p:grpSpPr>
          <a:xfrm rot="5400000">
            <a:off x="10460644" y="2509870"/>
            <a:ext cx="312997" cy="208064"/>
            <a:chOff x="2881121" y="2516898"/>
            <a:chExt cx="376100" cy="250202"/>
          </a:xfrm>
          <a:solidFill>
            <a:schemeClr val="accent1"/>
          </a:solidFill>
        </p:grpSpPr>
        <p:sp>
          <p:nvSpPr>
            <p:cNvPr id="8" name="矩形 14"/>
            <p:cNvSpPr/>
            <p:nvPr/>
          </p:nvSpPr>
          <p:spPr>
            <a:xfrm rot="13500000" flipH="1">
              <a:off x="3024316" y="2525546"/>
              <a:ext cx="232905" cy="232905"/>
            </a:xfrm>
            <a:custGeom>
              <a:avLst/>
              <a:gdLst/>
              <a:ahLst/>
              <a:cxnLst/>
              <a:rect l="l" t="t" r="r" b="b"/>
              <a:pathLst>
                <a:path w="535418" h="535418">
                  <a:moveTo>
                    <a:pt x="144016" y="535418"/>
                  </a:moveTo>
                  <a:lnTo>
                    <a:pt x="0" y="391402"/>
                  </a:lnTo>
                  <a:lnTo>
                    <a:pt x="391402" y="391402"/>
                  </a:lnTo>
                  <a:lnTo>
                    <a:pt x="391402" y="0"/>
                  </a:lnTo>
                  <a:lnTo>
                    <a:pt x="535418" y="144016"/>
                  </a:lnTo>
                  <a:lnTo>
                    <a:pt x="535418" y="391402"/>
                  </a:lnTo>
                  <a:lnTo>
                    <a:pt x="535418" y="535418"/>
                  </a:lnTo>
                  <a:lnTo>
                    <a:pt x="391402" y="535418"/>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9" name="矩形 14"/>
            <p:cNvSpPr/>
            <p:nvPr/>
          </p:nvSpPr>
          <p:spPr>
            <a:xfrm rot="13500000" flipH="1">
              <a:off x="2881122" y="2516897"/>
              <a:ext cx="250202" cy="250203"/>
            </a:xfrm>
            <a:custGeom>
              <a:avLst/>
              <a:gdLst/>
              <a:ahLst/>
              <a:cxnLst/>
              <a:rect l="l" t="t" r="r" b="b"/>
              <a:pathLst>
                <a:path w="575182" h="575183">
                  <a:moveTo>
                    <a:pt x="183779" y="575183"/>
                  </a:moveTo>
                  <a:lnTo>
                    <a:pt x="0" y="391403"/>
                  </a:lnTo>
                  <a:lnTo>
                    <a:pt x="391402" y="391403"/>
                  </a:lnTo>
                  <a:lnTo>
                    <a:pt x="391402" y="0"/>
                  </a:lnTo>
                  <a:lnTo>
                    <a:pt x="575182" y="183780"/>
                  </a:lnTo>
                  <a:lnTo>
                    <a:pt x="575182" y="391403"/>
                  </a:lnTo>
                  <a:lnTo>
                    <a:pt x="575182" y="575183"/>
                  </a:lnTo>
                  <a:lnTo>
                    <a:pt x="391402" y="575183"/>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sp>
        <p:nvSpPr>
          <p:cNvPr id="14" name="矩形 13"/>
          <p:cNvSpPr/>
          <p:nvPr/>
        </p:nvSpPr>
        <p:spPr>
          <a:xfrm>
            <a:off x="8622030" y="1373505"/>
            <a:ext cx="3569970" cy="1052830"/>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nvGrpSpPr>
          <p:cNvPr id="15" name="组合 39"/>
          <p:cNvGrpSpPr>
            <a:grpSpLocks noChangeAspect="1"/>
          </p:cNvGrpSpPr>
          <p:nvPr/>
        </p:nvGrpSpPr>
        <p:grpSpPr>
          <a:xfrm rot="5400000">
            <a:off x="10503824" y="4087748"/>
            <a:ext cx="312997" cy="208064"/>
            <a:chOff x="2881121" y="2516898"/>
            <a:chExt cx="376100" cy="250202"/>
          </a:xfrm>
          <a:solidFill>
            <a:schemeClr val="bg1">
              <a:lumMod val="75000"/>
            </a:schemeClr>
          </a:solidFill>
        </p:grpSpPr>
        <p:sp>
          <p:nvSpPr>
            <p:cNvPr id="16" name="矩形 14"/>
            <p:cNvSpPr/>
            <p:nvPr/>
          </p:nvSpPr>
          <p:spPr>
            <a:xfrm rot="13500000" flipH="1">
              <a:off x="3024316" y="2525546"/>
              <a:ext cx="232905" cy="232905"/>
            </a:xfrm>
            <a:custGeom>
              <a:avLst/>
              <a:gdLst/>
              <a:ahLst/>
              <a:cxnLst/>
              <a:rect l="l" t="t" r="r" b="b"/>
              <a:pathLst>
                <a:path w="535418" h="535418">
                  <a:moveTo>
                    <a:pt x="144016" y="535418"/>
                  </a:moveTo>
                  <a:lnTo>
                    <a:pt x="0" y="391402"/>
                  </a:lnTo>
                  <a:lnTo>
                    <a:pt x="391402" y="391402"/>
                  </a:lnTo>
                  <a:lnTo>
                    <a:pt x="391402" y="0"/>
                  </a:lnTo>
                  <a:lnTo>
                    <a:pt x="535418" y="144016"/>
                  </a:lnTo>
                  <a:lnTo>
                    <a:pt x="535418" y="391402"/>
                  </a:lnTo>
                  <a:lnTo>
                    <a:pt x="535418" y="535418"/>
                  </a:lnTo>
                  <a:lnTo>
                    <a:pt x="391402" y="5354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17" name="矩形 14"/>
            <p:cNvSpPr/>
            <p:nvPr/>
          </p:nvSpPr>
          <p:spPr>
            <a:xfrm rot="13500000" flipH="1">
              <a:off x="2881122" y="2516897"/>
              <a:ext cx="250202" cy="250203"/>
            </a:xfrm>
            <a:custGeom>
              <a:avLst/>
              <a:gdLst/>
              <a:ahLst/>
              <a:cxnLst/>
              <a:rect l="l" t="t" r="r" b="b"/>
              <a:pathLst>
                <a:path w="575182" h="575183">
                  <a:moveTo>
                    <a:pt x="183779" y="575183"/>
                  </a:moveTo>
                  <a:lnTo>
                    <a:pt x="0" y="391403"/>
                  </a:lnTo>
                  <a:lnTo>
                    <a:pt x="391402" y="391403"/>
                  </a:lnTo>
                  <a:lnTo>
                    <a:pt x="391402" y="0"/>
                  </a:lnTo>
                  <a:lnTo>
                    <a:pt x="575182" y="183780"/>
                  </a:lnTo>
                  <a:lnTo>
                    <a:pt x="575182" y="391403"/>
                  </a:lnTo>
                  <a:lnTo>
                    <a:pt x="575182" y="575183"/>
                  </a:lnTo>
                  <a:lnTo>
                    <a:pt x="391402" y="57518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sp>
        <p:nvSpPr>
          <p:cNvPr id="18" name="矩形 17"/>
          <p:cNvSpPr/>
          <p:nvPr/>
        </p:nvSpPr>
        <p:spPr>
          <a:xfrm>
            <a:off x="8622665" y="2977515"/>
            <a:ext cx="3569970" cy="920115"/>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19" name="矩形 18"/>
          <p:cNvSpPr/>
          <p:nvPr/>
        </p:nvSpPr>
        <p:spPr>
          <a:xfrm>
            <a:off x="8622030" y="4519295"/>
            <a:ext cx="3570605" cy="1052830"/>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21" name="文本框 20"/>
          <p:cNvSpPr txBox="1"/>
          <p:nvPr/>
        </p:nvSpPr>
        <p:spPr>
          <a:xfrm>
            <a:off x="9391171" y="2985731"/>
            <a:ext cx="2398875" cy="82994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rgbClr val="FFFFFF"/>
                </a:solidFill>
                <a:latin typeface="Arial" panose="020B0604020202020204" pitchFamily="34" charset="0"/>
                <a:ea typeface="Arial" panose="020B0604020202020204" pitchFamily="34" charset="0"/>
              </a:rPr>
              <a:t>Disease Spot Detection</a:t>
            </a:r>
            <a:endParaRPr lang="en-US" altLang="zh-CN" sz="2400" b="1" dirty="0" smtClean="0">
              <a:solidFill>
                <a:srgbClr val="FFFFFF"/>
              </a:solidFill>
              <a:latin typeface="Arial" panose="020B0604020202020204" pitchFamily="34" charset="0"/>
              <a:ea typeface="Arial" panose="020B0604020202020204" pitchFamily="34" charset="0"/>
            </a:endParaRPr>
          </a:p>
        </p:txBody>
      </p:sp>
      <p:sp>
        <p:nvSpPr>
          <p:cNvPr id="22" name="文本框 21"/>
          <p:cNvSpPr txBox="1"/>
          <p:nvPr/>
        </p:nvSpPr>
        <p:spPr>
          <a:xfrm>
            <a:off x="0" y="4488815"/>
            <a:ext cx="8441690" cy="2052320"/>
          </a:xfrm>
          <a:prstGeom prst="rect">
            <a:avLst/>
          </a:prstGeom>
          <a:noFill/>
        </p:spPr>
        <p:txBody>
          <a:bodyPr wrap="square" rtlCol="0">
            <a:spAutoFit/>
          </a:bodyPr>
          <a:lstStyle/>
          <a:p>
            <a:pPr algn="just">
              <a:lnSpc>
                <a:spcPct val="114000"/>
              </a:lnSpc>
            </a:pPr>
            <a:r>
              <a:rPr lang="en-US" altLang="zh-CN" sz="1600" dirty="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rPr>
              <a:t>The study of automatic segmentation of plant leaf diseases is an emerging field that addresses the need for efficient and accurate disease detection in agriculture. This research is particularly relevant given the global push towards precision agriculture, where technology is leveraged to increase crop yield and reduce waste.</a:t>
            </a:r>
            <a:endParaRPr lang="en-US" altLang="zh-CN" sz="1600" dirty="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endParaRPr>
          </a:p>
          <a:p>
            <a:pPr algn="just">
              <a:lnSpc>
                <a:spcPct val="114000"/>
              </a:lnSpc>
            </a:pPr>
            <a:r>
              <a:rPr lang="en-US" altLang="zh-CN" sz="1600" dirty="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rPr>
              <a:t>The approach outlined on this focuses on the automatic segmentation of diseased areas from plant leaf images. This process is crucial as it enables the subsequent application of machine learning algorithms, which can significantly enhance the accuracy of disease detection systems.</a:t>
            </a:r>
            <a:endParaRPr lang="en-US" altLang="zh-CN" sz="1600" dirty="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endParaRPr>
          </a:p>
        </p:txBody>
      </p:sp>
      <p:sp>
        <p:nvSpPr>
          <p:cNvPr id="23" name="文本框 22"/>
          <p:cNvSpPr txBox="1"/>
          <p:nvPr/>
        </p:nvSpPr>
        <p:spPr>
          <a:xfrm>
            <a:off x="9461020" y="1569577"/>
            <a:ext cx="2398875" cy="460375"/>
          </a:xfrm>
          <a:prstGeom prst="rect">
            <a:avLst/>
          </a:prstGeom>
          <a:noFill/>
        </p:spPr>
        <p:txBody>
          <a:bodyPr wrap="square" rtlCol="0">
            <a:spAutoFit/>
            <a:scene3d>
              <a:camera prst="orthographicFront"/>
              <a:lightRig rig="threePt" dir="t"/>
            </a:scene3d>
            <a:sp3d contourW="12700"/>
          </a:bodyPr>
          <a:lstStyle/>
          <a:p>
            <a:pPr algn="ctr"/>
            <a:r>
              <a:rPr lang="en-US" altLang="zh-CN" sz="2400" b="1" smtClean="0">
                <a:solidFill>
                  <a:srgbClr val="FFFFFF"/>
                </a:solidFill>
                <a:latin typeface="Arial" panose="020B0604020202020204" pitchFamily="34" charset="0"/>
                <a:ea typeface="Arial" panose="020B0604020202020204" pitchFamily="34" charset="0"/>
              </a:rPr>
              <a:t>Preprocessing</a:t>
            </a:r>
            <a:endParaRPr lang="en-US" altLang="zh-CN" sz="2400" b="1" smtClean="0">
              <a:solidFill>
                <a:srgbClr val="FFFFFF"/>
              </a:solidFill>
              <a:latin typeface="Arial" panose="020B0604020202020204" pitchFamily="34" charset="0"/>
              <a:ea typeface="Arial" panose="020B0604020202020204" pitchFamily="34" charset="0"/>
            </a:endParaRPr>
          </a:p>
        </p:txBody>
      </p:sp>
      <p:sp>
        <p:nvSpPr>
          <p:cNvPr id="24" name="文本框 23"/>
          <p:cNvSpPr txBox="1"/>
          <p:nvPr/>
        </p:nvSpPr>
        <p:spPr>
          <a:xfrm>
            <a:off x="9391127" y="4641696"/>
            <a:ext cx="2398875" cy="82994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rgbClr val="FFFFFF"/>
                </a:solidFill>
                <a:latin typeface="Arial" panose="020B0604020202020204" pitchFamily="34" charset="0"/>
                <a:ea typeface="Arial" panose="020B0604020202020204" pitchFamily="34" charset="0"/>
              </a:rPr>
              <a:t>Segmentation and Analysis</a:t>
            </a:r>
            <a:endParaRPr lang="en-US" altLang="zh-CN" sz="2400" b="1" dirty="0" smtClean="0">
              <a:solidFill>
                <a:srgbClr val="FFFFFF"/>
              </a:solidFill>
              <a:latin typeface="Arial" panose="020B0604020202020204" pitchFamily="34" charset="0"/>
              <a:ea typeface="Arial" panose="020B0604020202020204" pitchFamily="34" charset="0"/>
            </a:endParaRPr>
          </a:p>
        </p:txBody>
      </p:sp>
      <p:pic>
        <p:nvPicPr>
          <p:cNvPr id="3" name="Picture 2"/>
          <p:cNvPicPr>
            <a:picLocks noChangeAspect="1"/>
          </p:cNvPicPr>
          <p:nvPr/>
        </p:nvPicPr>
        <p:blipFill>
          <a:blip r:embed="rId1"/>
          <a:stretch>
            <a:fillRect/>
          </a:stretch>
        </p:blipFill>
        <p:spPr>
          <a:xfrm>
            <a:off x="76200" y="776605"/>
            <a:ext cx="7621905" cy="36468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1" name="文本框 40"/>
          <p:cNvSpPr txBox="1"/>
          <p:nvPr/>
        </p:nvSpPr>
        <p:spPr>
          <a:xfrm>
            <a:off x="2356288" y="117"/>
            <a:ext cx="4881880" cy="645160"/>
          </a:xfrm>
          <a:prstGeom prst="rect">
            <a:avLst/>
          </a:prstGeom>
          <a:noFill/>
        </p:spPr>
        <p:txBody>
          <a:bodyPr wrap="none" rtlCol="0">
            <a:spAutoFit/>
          </a:bodyPr>
          <a:lstStyle/>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2   Problem Definition</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6" name="Text Box 5"/>
          <p:cNvSpPr txBox="1"/>
          <p:nvPr/>
        </p:nvSpPr>
        <p:spPr>
          <a:xfrm>
            <a:off x="0" y="2447290"/>
            <a:ext cx="11812270" cy="3046095"/>
          </a:xfrm>
          <a:prstGeom prst="rect">
            <a:avLst/>
          </a:prstGeom>
          <a:noFill/>
        </p:spPr>
        <p:txBody>
          <a:bodyPr wrap="square" rtlCol="0">
            <a:spAutoFit/>
          </a:bodyPr>
          <a:p>
            <a:pPr algn="just"/>
            <a:r>
              <a:rPr lang="en-US" sz="1600">
                <a:solidFill>
                  <a:schemeClr val="tx1"/>
                </a:solidFill>
                <a:effectLst/>
                <a:latin typeface="Times New Roman Regular" panose="02020603050405020304" charset="0"/>
                <a:cs typeface="Times New Roman Regular" panose="02020603050405020304" charset="0"/>
              </a:rPr>
              <a:t>This research aims to address these limitations by developing an automated, cost-effective solution for the segmentation of plant diseases from leaf images. The core objective is to eliminate the need for human intervention at any stage of the detection process, thereby streamlining operations and reducing the potential for inaccuracies.</a:t>
            </a:r>
            <a:endParaRPr lang="en-US" sz="1600">
              <a:solidFill>
                <a:schemeClr val="tx1"/>
              </a:solidFill>
              <a:effectLst/>
              <a:latin typeface="Times New Roman Regular" panose="02020603050405020304" charset="0"/>
              <a:cs typeface="Times New Roman Regular" panose="02020603050405020304" charset="0"/>
            </a:endParaRPr>
          </a:p>
          <a:p>
            <a:pPr algn="just"/>
            <a:r>
              <a:rPr lang="en-US" sz="1600">
                <a:solidFill>
                  <a:schemeClr val="tx1"/>
                </a:solidFill>
                <a:effectLst/>
                <a:latin typeface="Times New Roman Regular" panose="02020603050405020304" charset="0"/>
                <a:cs typeface="Times New Roman Regular" panose="02020603050405020304" charset="0"/>
              </a:rPr>
              <a:t>The proposed solution employs a Min-Max Hue Histogram technique in conjunction with k-means clustering to accurately segment diseased regions from healthy leaf tissue. This method is designed to be more precise than existing approaches, leveraging the strengths of color-based segmentation to identify disease spots effectively.</a:t>
            </a:r>
            <a:endParaRPr lang="en-US" sz="1600">
              <a:solidFill>
                <a:schemeClr val="tx1"/>
              </a:solidFill>
              <a:effectLst/>
              <a:latin typeface="Times New Roman Regular" panose="02020603050405020304" charset="0"/>
              <a:cs typeface="Times New Roman Regular" panose="02020603050405020304" charset="0"/>
            </a:endParaRPr>
          </a:p>
          <a:p>
            <a:pPr algn="just"/>
            <a:r>
              <a:rPr lang="en-US" sz="1600">
                <a:solidFill>
                  <a:schemeClr val="tx1"/>
                </a:solidFill>
                <a:effectLst/>
                <a:latin typeface="Times New Roman Regular" panose="02020603050405020304" charset="0"/>
                <a:cs typeface="Times New Roman Regular" panose="02020603050405020304" charset="0"/>
              </a:rPr>
              <a:t>Furthermore, the research seeks to enhance the accuracy of disease detection by integrating the segmented data with advanced machine learning or deep learning algorithms. By doing so, the system can learn from a vast array of data points, improving its diagnostic capabilities over time.</a:t>
            </a:r>
            <a:endParaRPr lang="en-US" sz="1600">
              <a:solidFill>
                <a:schemeClr val="tx1"/>
              </a:solidFill>
              <a:effectLst/>
              <a:latin typeface="Times New Roman Regular" panose="02020603050405020304" charset="0"/>
              <a:cs typeface="Times New Roman Regular" panose="02020603050405020304" charset="0"/>
            </a:endParaRPr>
          </a:p>
          <a:p>
            <a:pPr algn="just"/>
            <a:r>
              <a:rPr lang="en-US" sz="1600">
                <a:solidFill>
                  <a:schemeClr val="tx1"/>
                </a:solidFill>
                <a:effectLst/>
                <a:latin typeface="Times New Roman Regular" panose="02020603050405020304" charset="0"/>
                <a:cs typeface="Times New Roman Regular" panose="02020603050405020304" charset="0"/>
              </a:rPr>
              <a:t>In summary, the problem this research tackles is the development of a reliable, automated system for plant disease detection that is both accessible and efficient, with the potential to revolutionize disease management in agriculture and contribute to the sustainability of food production systems worldwide.</a:t>
            </a:r>
            <a:endParaRPr lang="en-US" sz="1600">
              <a:solidFill>
                <a:schemeClr val="tx1"/>
              </a:solidFill>
              <a:effectLst/>
              <a:latin typeface="Times New Roman Regular" panose="02020603050405020304" charset="0"/>
              <a:cs typeface="Times New Roman Regular" panose="02020603050405020304" charset="0"/>
            </a:endParaRPr>
          </a:p>
        </p:txBody>
      </p:sp>
      <p:cxnSp>
        <p:nvCxnSpPr>
          <p:cNvPr id="4" name="直接连接符 21"/>
          <p:cNvCxnSpPr/>
          <p:nvPr/>
        </p:nvCxnSpPr>
        <p:spPr>
          <a:xfrm flipH="1">
            <a:off x="2491740" y="563880"/>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3" name="Text Box 2"/>
          <p:cNvSpPr txBox="1"/>
          <p:nvPr/>
        </p:nvSpPr>
        <p:spPr>
          <a:xfrm>
            <a:off x="2610485" y="645160"/>
            <a:ext cx="9434830" cy="2030095"/>
          </a:xfrm>
          <a:prstGeom prst="rect">
            <a:avLst/>
          </a:prstGeom>
          <a:noFill/>
        </p:spPr>
        <p:txBody>
          <a:bodyPr wrap="none" rtlCol="0">
            <a:spAutoFit/>
          </a:bodyPr>
          <a:p>
            <a:pPr algn="l"/>
            <a:r>
              <a:rPr lang="en-US">
                <a:effectLst/>
                <a:latin typeface="Times New Roman Regular" panose="02020603050405020304" charset="0"/>
                <a:cs typeface="Times New Roman Regular" panose="02020603050405020304" charset="0"/>
                <a:sym typeface="+mn-ea"/>
              </a:rPr>
              <a:t>The agricultural sector is increasingly seeking innovative solutions to enhance crop health and yield. </a:t>
            </a:r>
            <a:endParaRPr lang="en-US">
              <a:effectLst/>
              <a:latin typeface="Times New Roman Regular" panose="02020603050405020304" charset="0"/>
              <a:cs typeface="Times New Roman Regular" panose="02020603050405020304" charset="0"/>
              <a:sym typeface="+mn-ea"/>
            </a:endParaRPr>
          </a:p>
          <a:p>
            <a:pPr algn="l"/>
            <a:r>
              <a:rPr lang="en-US">
                <a:effectLst/>
                <a:latin typeface="Times New Roman Regular" panose="02020603050405020304" charset="0"/>
                <a:cs typeface="Times New Roman Regular" panose="02020603050405020304" charset="0"/>
                <a:sym typeface="+mn-ea"/>
              </a:rPr>
              <a:t>A critical challenge within this domain is the early and accurate detection of plant diseases, which </a:t>
            </a:r>
            <a:endParaRPr lang="en-US">
              <a:effectLst/>
              <a:latin typeface="Times New Roman Regular" panose="02020603050405020304" charset="0"/>
              <a:cs typeface="Times New Roman Regular" panose="02020603050405020304" charset="0"/>
              <a:sym typeface="+mn-ea"/>
            </a:endParaRPr>
          </a:p>
          <a:p>
            <a:pPr algn="l"/>
            <a:r>
              <a:rPr lang="en-US">
                <a:effectLst/>
                <a:latin typeface="Times New Roman Regular" panose="02020603050405020304" charset="0"/>
                <a:cs typeface="Times New Roman Regular" panose="02020603050405020304" charset="0"/>
                <a:sym typeface="+mn-ea"/>
              </a:rPr>
              <a:t>can significantly impact productivity. Traditional methods of disease detection often rely </a:t>
            </a:r>
            <a:endParaRPr lang="en-US">
              <a:effectLst/>
              <a:latin typeface="Times New Roman Regular" panose="02020603050405020304" charset="0"/>
              <a:cs typeface="Times New Roman Regular" panose="02020603050405020304" charset="0"/>
              <a:sym typeface="+mn-ea"/>
            </a:endParaRPr>
          </a:p>
          <a:p>
            <a:pPr algn="l"/>
            <a:r>
              <a:rPr lang="en-US">
                <a:effectLst/>
                <a:latin typeface="Times New Roman Regular" panose="02020603050405020304" charset="0"/>
                <a:cs typeface="Times New Roman Regular" panose="02020603050405020304" charset="0"/>
                <a:sym typeface="+mn-ea"/>
              </a:rPr>
              <a:t>on manual inspection, which is labor-intensive, time-consuming, and prone to </a:t>
            </a:r>
            <a:endParaRPr lang="en-US">
              <a:effectLst/>
              <a:latin typeface="Times New Roman Regular" panose="02020603050405020304" charset="0"/>
              <a:cs typeface="Times New Roman Regular" panose="02020603050405020304" charset="0"/>
              <a:sym typeface="+mn-ea"/>
            </a:endParaRPr>
          </a:p>
          <a:p>
            <a:pPr algn="l"/>
            <a:r>
              <a:rPr lang="en-US">
                <a:effectLst/>
                <a:latin typeface="Times New Roman Regular" panose="02020603050405020304" charset="0"/>
                <a:cs typeface="Times New Roman Regular" panose="02020603050405020304" charset="0"/>
                <a:sym typeface="+mn-ea"/>
              </a:rPr>
              <a:t>human error. Moreover, these methods may not be scalable or </a:t>
            </a:r>
            <a:endParaRPr lang="en-US">
              <a:effectLst/>
              <a:latin typeface="Times New Roman Regular" panose="02020603050405020304" charset="0"/>
              <a:cs typeface="Times New Roman Regular" panose="02020603050405020304" charset="0"/>
              <a:sym typeface="+mn-ea"/>
            </a:endParaRPr>
          </a:p>
          <a:p>
            <a:pPr algn="l"/>
            <a:r>
              <a:rPr lang="en-US">
                <a:effectLst/>
                <a:latin typeface="Times New Roman Regular" panose="02020603050405020304" charset="0"/>
                <a:cs typeface="Times New Roman Regular" panose="02020603050405020304" charset="0"/>
                <a:sym typeface="+mn-ea"/>
              </a:rPr>
              <a:t>cost-effective for large-scale farming operations.</a:t>
            </a:r>
            <a:endParaRPr lang="en-US">
              <a:solidFill>
                <a:schemeClr val="tx1"/>
              </a:solidFill>
              <a:effectLst/>
              <a:latin typeface="Times New Roman Regular" panose="02020603050405020304" charset="0"/>
              <a:cs typeface="Times New Roman Regular" panose="02020603050405020304" charset="0"/>
            </a:endParaRPr>
          </a:p>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strVal val="#ppt_w+.3"/>
                                          </p:val>
                                        </p:tav>
                                        <p:tav tm="100000">
                                          <p:val>
                                            <p:strVal val="#ppt_w"/>
                                          </p:val>
                                        </p:tav>
                                      </p:tavLst>
                                    </p:anim>
                                    <p:anim calcmode="lin" valueType="num">
                                      <p:cBhvr>
                                        <p:cTn id="8" dur="1000" fill="hold"/>
                                        <p:tgtEl>
                                          <p:spTgt spid="41"/>
                                        </p:tgtEl>
                                        <p:attrNameLst>
                                          <p:attrName>ppt_h</p:attrName>
                                        </p:attrNameLst>
                                      </p:cBhvr>
                                      <p:tavLst>
                                        <p:tav tm="0">
                                          <p:val>
                                            <p:strVal val="#ppt_h"/>
                                          </p:val>
                                        </p:tav>
                                        <p:tav tm="100000">
                                          <p:val>
                                            <p:strVal val="#ppt_h"/>
                                          </p:val>
                                        </p:tav>
                                      </p:tavLst>
                                    </p:anim>
                                    <p:animEffect transition="in" filter="fade">
                                      <p:cBhvr>
                                        <p:cTn id="9"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25" name="文本框 24"/>
          <p:cNvSpPr txBox="1"/>
          <p:nvPr/>
        </p:nvSpPr>
        <p:spPr>
          <a:xfrm>
            <a:off x="1044026" y="3652691"/>
            <a:ext cx="2398875" cy="369332"/>
          </a:xfrm>
          <a:prstGeom prst="rect">
            <a:avLst/>
          </a:prstGeom>
          <a:noFill/>
        </p:spPr>
        <p:txBody>
          <a:bodyPr wrap="square" rtlCol="0">
            <a:spAutoFit/>
            <a:scene3d>
              <a:camera prst="orthographicFront"/>
              <a:lightRig rig="threePt" dir="t"/>
            </a:scene3d>
            <a:sp3d contourW="12700"/>
          </a:bodyPr>
          <a:p>
            <a:pPr algn="ctr"/>
            <a:r>
              <a:rPr lang="en-US" altLang="zh-CN" b="1" dirty="0" smtClean="0">
                <a:solidFill>
                  <a:schemeClr val="bg1"/>
                </a:solidFill>
                <a:latin typeface="Arial" panose="020B0604020202020204" pitchFamily="34" charset="0"/>
                <a:ea typeface="Arial" panose="020B0604020202020204" pitchFamily="34" charset="0"/>
              </a:rPr>
              <a:t>Title text addition</a:t>
            </a:r>
            <a:endParaRPr lang="zh-CN" altLang="en-US" b="1" dirty="0">
              <a:solidFill>
                <a:schemeClr val="bg1"/>
              </a:solidFill>
              <a:latin typeface="Arial" panose="020B0604020202020204" pitchFamily="34" charset="0"/>
              <a:ea typeface="Arial" panose="020B0604020202020204" pitchFamily="34" charset="0"/>
            </a:endParaRPr>
          </a:p>
        </p:txBody>
      </p:sp>
      <p:sp>
        <p:nvSpPr>
          <p:cNvPr id="27" name="文本框 26"/>
          <p:cNvSpPr txBox="1"/>
          <p:nvPr/>
        </p:nvSpPr>
        <p:spPr>
          <a:xfrm>
            <a:off x="2868098" y="117"/>
            <a:ext cx="5770880" cy="645160"/>
          </a:xfrm>
          <a:prstGeom prst="rect">
            <a:avLst/>
          </a:prstGeom>
          <a:noFill/>
        </p:spPr>
        <p:txBody>
          <a:bodyPr wrap="none" rtlCol="0">
            <a:spAutoFit/>
          </a:bodyPr>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3  Proposed Methodology</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cxnSp>
        <p:nvCxnSpPr>
          <p:cNvPr id="4"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p:pic>
        <p:nvPicPr>
          <p:cNvPr id="5"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3629" y="127000"/>
            <a:ext cx="2645229" cy="1975756"/>
          </a:xfrm>
          <a:prstGeom prst="rect">
            <a:avLst/>
          </a:prstGeom>
        </p:spPr>
      </p:pic>
      <p:pic>
        <p:nvPicPr>
          <p:cNvPr id="6"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23371" y="254000"/>
            <a:ext cx="2645229" cy="1975756"/>
          </a:xfrm>
          <a:prstGeom prst="rect">
            <a:avLst/>
          </a:prstGeom>
        </p:spPr>
      </p:pic>
      <p:sp>
        <p:nvSpPr>
          <p:cNvPr id="10" name="PA_任意多边形 12"/>
          <p:cNvSpPr/>
          <p:nvPr>
            <p:custDataLst>
              <p:tags r:id="rId2"/>
            </p:custDataLst>
          </p:nvPr>
        </p:nvSpPr>
        <p:spPr bwMode="auto">
          <a:xfrm>
            <a:off x="3623688" y="4138613"/>
            <a:ext cx="1935163" cy="2719387"/>
          </a:xfrm>
          <a:custGeom>
            <a:avLst/>
            <a:gdLst>
              <a:gd name="T0" fmla="*/ 2757 w 2757"/>
              <a:gd name="T1" fmla="*/ 3864 h 3864"/>
              <a:gd name="T2" fmla="*/ 2757 w 2757"/>
              <a:gd name="T3" fmla="*/ 3056 h 3864"/>
              <a:gd name="T4" fmla="*/ 1462 w 2757"/>
              <a:gd name="T5" fmla="*/ 661 h 3864"/>
              <a:gd name="T6" fmla="*/ 722 w 2757"/>
              <a:gd name="T7" fmla="*/ 202 h 3864"/>
              <a:gd name="T8" fmla="*/ 805 w 2757"/>
              <a:gd name="T9" fmla="*/ 67 h 3864"/>
              <a:gd name="T10" fmla="*/ 759 w 2757"/>
              <a:gd name="T11" fmla="*/ 2 h 3864"/>
              <a:gd name="T12" fmla="*/ 51 w 2757"/>
              <a:gd name="T13" fmla="*/ 34 h 3864"/>
              <a:gd name="T14" fmla="*/ 12 w 2757"/>
              <a:gd name="T15" fmla="*/ 97 h 3864"/>
              <a:gd name="T16" fmla="*/ 307 w 2757"/>
              <a:gd name="T17" fmla="*/ 737 h 3864"/>
              <a:gd name="T18" fmla="*/ 384 w 2757"/>
              <a:gd name="T19" fmla="*/ 752 h 3864"/>
              <a:gd name="T20" fmla="*/ 480 w 2757"/>
              <a:gd name="T21" fmla="*/ 595 h 3864"/>
              <a:gd name="T22" fmla="*/ 1161 w 2757"/>
              <a:gd name="T23" fmla="*/ 1018 h 3864"/>
              <a:gd name="T24" fmla="*/ 2295 w 2757"/>
              <a:gd name="T25" fmla="*/ 3002 h 3864"/>
              <a:gd name="T26" fmla="*/ 2295 w 2757"/>
              <a:gd name="T27" fmla="*/ 3864 h 3864"/>
              <a:gd name="T28" fmla="*/ 2757 w 2757"/>
              <a:gd name="T29" fmla="*/ 3864 h 3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57" h="3864">
                <a:moveTo>
                  <a:pt x="2757" y="3864"/>
                </a:moveTo>
                <a:lnTo>
                  <a:pt x="2757" y="3056"/>
                </a:lnTo>
                <a:cubicBezTo>
                  <a:pt x="2757" y="2031"/>
                  <a:pt x="2444" y="1270"/>
                  <a:pt x="1462" y="661"/>
                </a:cubicBezTo>
                <a:lnTo>
                  <a:pt x="722" y="202"/>
                </a:lnTo>
                <a:lnTo>
                  <a:pt x="805" y="67"/>
                </a:lnTo>
                <a:cubicBezTo>
                  <a:pt x="825" y="36"/>
                  <a:pt x="802" y="0"/>
                  <a:pt x="759" y="2"/>
                </a:cubicBezTo>
                <a:lnTo>
                  <a:pt x="51" y="34"/>
                </a:lnTo>
                <a:cubicBezTo>
                  <a:pt x="22" y="35"/>
                  <a:pt x="0" y="71"/>
                  <a:pt x="12" y="97"/>
                </a:cubicBezTo>
                <a:lnTo>
                  <a:pt x="307" y="737"/>
                </a:lnTo>
                <a:cubicBezTo>
                  <a:pt x="322" y="770"/>
                  <a:pt x="364" y="785"/>
                  <a:pt x="384" y="752"/>
                </a:cubicBezTo>
                <a:lnTo>
                  <a:pt x="480" y="595"/>
                </a:lnTo>
                <a:lnTo>
                  <a:pt x="1161" y="1018"/>
                </a:lnTo>
                <a:cubicBezTo>
                  <a:pt x="1976" y="1522"/>
                  <a:pt x="2295" y="2037"/>
                  <a:pt x="2295" y="3002"/>
                </a:cubicBezTo>
                <a:lnTo>
                  <a:pt x="2295" y="3864"/>
                </a:lnTo>
                <a:lnTo>
                  <a:pt x="2757" y="3864"/>
                </a:lnTo>
                <a:close/>
              </a:path>
            </a:pathLst>
          </a:custGeom>
          <a:solidFill>
            <a:srgbClr val="4D5F2E"/>
          </a:solidFill>
          <a:ln>
            <a:noFill/>
          </a:ln>
        </p:spPr>
        <p:txBody>
          <a:bodyPr vert="horz" wrap="square" lIns="91440" tIns="45720" rIns="91440" bIns="45720" numCol="1" anchor="t" anchorCtr="0" compatLnSpc="1"/>
          <a:p>
            <a:endParaRPr lang="zh-CN" altLang="en-US">
              <a:latin typeface="Arial" panose="020B0604020202020204" pitchFamily="34" charset="0"/>
              <a:ea typeface="Arial" panose="020B0604020202020204" pitchFamily="34" charset="0"/>
            </a:endParaRPr>
          </a:p>
        </p:txBody>
      </p:sp>
      <p:sp>
        <p:nvSpPr>
          <p:cNvPr id="11" name="PA_任意多边形 13"/>
          <p:cNvSpPr/>
          <p:nvPr>
            <p:custDataLst>
              <p:tags r:id="rId3"/>
            </p:custDataLst>
          </p:nvPr>
        </p:nvSpPr>
        <p:spPr bwMode="auto">
          <a:xfrm>
            <a:off x="4811138" y="3084513"/>
            <a:ext cx="1216025" cy="3773487"/>
          </a:xfrm>
          <a:custGeom>
            <a:avLst/>
            <a:gdLst>
              <a:gd name="T0" fmla="*/ 1270 w 1732"/>
              <a:gd name="T1" fmla="*/ 5362 h 5362"/>
              <a:gd name="T2" fmla="*/ 1732 w 1732"/>
              <a:gd name="T3" fmla="*/ 5362 h 5362"/>
              <a:gd name="T4" fmla="*/ 1732 w 1732"/>
              <a:gd name="T5" fmla="*/ 4676 h 5362"/>
              <a:gd name="T6" fmla="*/ 1128 w 1732"/>
              <a:gd name="T7" fmla="*/ 1513 h 5362"/>
              <a:gd name="T8" fmla="*/ 647 w 1732"/>
              <a:gd name="T9" fmla="*/ 526 h 5362"/>
              <a:gd name="T10" fmla="*/ 791 w 1732"/>
              <a:gd name="T11" fmla="*/ 459 h 5362"/>
              <a:gd name="T12" fmla="*/ 789 w 1732"/>
              <a:gd name="T13" fmla="*/ 379 h 5362"/>
              <a:gd name="T14" fmla="*/ 181 w 1732"/>
              <a:gd name="T15" fmla="*/ 14 h 5362"/>
              <a:gd name="T16" fmla="*/ 114 w 1732"/>
              <a:gd name="T17" fmla="*/ 45 h 5362"/>
              <a:gd name="T18" fmla="*/ 5 w 1732"/>
              <a:gd name="T19" fmla="*/ 742 h 5362"/>
              <a:gd name="T20" fmla="*/ 61 w 1732"/>
              <a:gd name="T21" fmla="*/ 797 h 5362"/>
              <a:gd name="T22" fmla="*/ 227 w 1732"/>
              <a:gd name="T23" fmla="*/ 720 h 5362"/>
              <a:gd name="T24" fmla="*/ 734 w 1732"/>
              <a:gd name="T25" fmla="*/ 1758 h 5362"/>
              <a:gd name="T26" fmla="*/ 1270 w 1732"/>
              <a:gd name="T27" fmla="*/ 4472 h 5362"/>
              <a:gd name="T28" fmla="*/ 1270 w 1732"/>
              <a:gd name="T29" fmla="*/ 5362 h 5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32" h="5362">
                <a:moveTo>
                  <a:pt x="1270" y="5362"/>
                </a:moveTo>
                <a:lnTo>
                  <a:pt x="1732" y="5362"/>
                </a:lnTo>
                <a:lnTo>
                  <a:pt x="1732" y="4676"/>
                </a:lnTo>
                <a:cubicBezTo>
                  <a:pt x="1732" y="3345"/>
                  <a:pt x="1631" y="2545"/>
                  <a:pt x="1128" y="1513"/>
                </a:cubicBezTo>
                <a:lnTo>
                  <a:pt x="647" y="526"/>
                </a:lnTo>
                <a:lnTo>
                  <a:pt x="791" y="459"/>
                </a:lnTo>
                <a:cubicBezTo>
                  <a:pt x="825" y="443"/>
                  <a:pt x="825" y="401"/>
                  <a:pt x="789" y="379"/>
                </a:cubicBezTo>
                <a:lnTo>
                  <a:pt x="181" y="14"/>
                </a:lnTo>
                <a:cubicBezTo>
                  <a:pt x="156" y="0"/>
                  <a:pt x="118" y="17"/>
                  <a:pt x="114" y="45"/>
                </a:cubicBezTo>
                <a:lnTo>
                  <a:pt x="5" y="742"/>
                </a:lnTo>
                <a:cubicBezTo>
                  <a:pt x="0" y="777"/>
                  <a:pt x="26" y="813"/>
                  <a:pt x="61" y="797"/>
                </a:cubicBezTo>
                <a:lnTo>
                  <a:pt x="227" y="720"/>
                </a:lnTo>
                <a:lnTo>
                  <a:pt x="734" y="1758"/>
                </a:lnTo>
                <a:cubicBezTo>
                  <a:pt x="1167" y="2647"/>
                  <a:pt x="1270" y="3321"/>
                  <a:pt x="1270" y="4472"/>
                </a:cubicBezTo>
                <a:lnTo>
                  <a:pt x="1270" y="5362"/>
                </a:lnTo>
                <a:close/>
              </a:path>
            </a:pathLst>
          </a:custGeom>
          <a:solidFill>
            <a:srgbClr val="74891A"/>
          </a:solidFill>
          <a:ln>
            <a:noFill/>
          </a:ln>
        </p:spPr>
        <p:txBody>
          <a:bodyPr vert="horz" wrap="square" lIns="91440" tIns="45720" rIns="91440" bIns="45720" numCol="1" anchor="t" anchorCtr="0" compatLnSpc="1"/>
          <a:p>
            <a:endParaRPr lang="zh-CN" altLang="en-US">
              <a:latin typeface="Arial" panose="020B0604020202020204" pitchFamily="34" charset="0"/>
              <a:ea typeface="Arial" panose="020B0604020202020204" pitchFamily="34" charset="0"/>
            </a:endParaRPr>
          </a:p>
        </p:txBody>
      </p:sp>
      <p:sp>
        <p:nvSpPr>
          <p:cNvPr id="13" name="PA_任意多边形 15"/>
          <p:cNvSpPr/>
          <p:nvPr>
            <p:custDataLst>
              <p:tags r:id="rId4"/>
            </p:custDataLst>
          </p:nvPr>
        </p:nvSpPr>
        <p:spPr bwMode="auto">
          <a:xfrm>
            <a:off x="6027163" y="3084513"/>
            <a:ext cx="1214438" cy="3773487"/>
          </a:xfrm>
          <a:custGeom>
            <a:avLst/>
            <a:gdLst>
              <a:gd name="T0" fmla="*/ 462 w 1732"/>
              <a:gd name="T1" fmla="*/ 5362 h 5362"/>
              <a:gd name="T2" fmla="*/ 0 w 1732"/>
              <a:gd name="T3" fmla="*/ 5362 h 5362"/>
              <a:gd name="T4" fmla="*/ 0 w 1732"/>
              <a:gd name="T5" fmla="*/ 4676 h 5362"/>
              <a:gd name="T6" fmla="*/ 604 w 1732"/>
              <a:gd name="T7" fmla="*/ 1513 h 5362"/>
              <a:gd name="T8" fmla="*/ 1086 w 1732"/>
              <a:gd name="T9" fmla="*/ 526 h 5362"/>
              <a:gd name="T10" fmla="*/ 941 w 1732"/>
              <a:gd name="T11" fmla="*/ 459 h 5362"/>
              <a:gd name="T12" fmla="*/ 944 w 1732"/>
              <a:gd name="T13" fmla="*/ 379 h 5362"/>
              <a:gd name="T14" fmla="*/ 1552 w 1732"/>
              <a:gd name="T15" fmla="*/ 14 h 5362"/>
              <a:gd name="T16" fmla="*/ 1618 w 1732"/>
              <a:gd name="T17" fmla="*/ 45 h 5362"/>
              <a:gd name="T18" fmla="*/ 1727 w 1732"/>
              <a:gd name="T19" fmla="*/ 742 h 5362"/>
              <a:gd name="T20" fmla="*/ 1671 w 1732"/>
              <a:gd name="T21" fmla="*/ 797 h 5362"/>
              <a:gd name="T22" fmla="*/ 1505 w 1732"/>
              <a:gd name="T23" fmla="*/ 720 h 5362"/>
              <a:gd name="T24" fmla="*/ 999 w 1732"/>
              <a:gd name="T25" fmla="*/ 1758 h 5362"/>
              <a:gd name="T26" fmla="*/ 462 w 1732"/>
              <a:gd name="T27" fmla="*/ 4472 h 5362"/>
              <a:gd name="T28" fmla="*/ 462 w 1732"/>
              <a:gd name="T29" fmla="*/ 5362 h 5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32" h="5362">
                <a:moveTo>
                  <a:pt x="462" y="5362"/>
                </a:moveTo>
                <a:lnTo>
                  <a:pt x="0" y="5362"/>
                </a:lnTo>
                <a:lnTo>
                  <a:pt x="0" y="4676"/>
                </a:lnTo>
                <a:cubicBezTo>
                  <a:pt x="0" y="3345"/>
                  <a:pt x="101" y="2545"/>
                  <a:pt x="604" y="1513"/>
                </a:cubicBezTo>
                <a:lnTo>
                  <a:pt x="1086" y="526"/>
                </a:lnTo>
                <a:lnTo>
                  <a:pt x="941" y="459"/>
                </a:lnTo>
                <a:cubicBezTo>
                  <a:pt x="908" y="443"/>
                  <a:pt x="907" y="401"/>
                  <a:pt x="944" y="379"/>
                </a:cubicBezTo>
                <a:lnTo>
                  <a:pt x="1552" y="14"/>
                </a:lnTo>
                <a:cubicBezTo>
                  <a:pt x="1576" y="0"/>
                  <a:pt x="1614" y="17"/>
                  <a:pt x="1618" y="45"/>
                </a:cubicBezTo>
                <a:lnTo>
                  <a:pt x="1727" y="742"/>
                </a:lnTo>
                <a:cubicBezTo>
                  <a:pt x="1732" y="777"/>
                  <a:pt x="1706" y="813"/>
                  <a:pt x="1671" y="797"/>
                </a:cubicBezTo>
                <a:lnTo>
                  <a:pt x="1505" y="720"/>
                </a:lnTo>
                <a:lnTo>
                  <a:pt x="999" y="1758"/>
                </a:lnTo>
                <a:cubicBezTo>
                  <a:pt x="565" y="2647"/>
                  <a:pt x="462" y="3321"/>
                  <a:pt x="462" y="4472"/>
                </a:cubicBezTo>
                <a:lnTo>
                  <a:pt x="462" y="5362"/>
                </a:lnTo>
                <a:close/>
              </a:path>
            </a:pathLst>
          </a:custGeom>
          <a:solidFill>
            <a:srgbClr val="74891A"/>
          </a:solidFill>
          <a:ln>
            <a:noFill/>
          </a:ln>
        </p:spPr>
        <p:txBody>
          <a:bodyPr vert="horz" wrap="square" lIns="91440" tIns="45720" rIns="91440" bIns="45720" numCol="1" anchor="t" anchorCtr="0" compatLnSpc="1"/>
          <a:p>
            <a:endParaRPr lang="zh-CN" altLang="en-US">
              <a:latin typeface="Arial" panose="020B0604020202020204" pitchFamily="34" charset="0"/>
              <a:ea typeface="Arial" panose="020B0604020202020204" pitchFamily="34" charset="0"/>
            </a:endParaRPr>
          </a:p>
        </p:txBody>
      </p:sp>
      <p:grpSp>
        <p:nvGrpSpPr>
          <p:cNvPr id="14" name="组合 11"/>
          <p:cNvGrpSpPr/>
          <p:nvPr/>
        </p:nvGrpSpPr>
        <p:grpSpPr>
          <a:xfrm>
            <a:off x="295938" y="2571663"/>
            <a:ext cx="4688840" cy="1575404"/>
            <a:chOff x="-34683" y="2588641"/>
            <a:chExt cx="4170687" cy="1401309"/>
          </a:xfrm>
        </p:grpSpPr>
        <p:sp>
          <p:nvSpPr>
            <p:cNvPr id="15" name="文本框 12"/>
            <p:cNvSpPr txBox="1"/>
            <p:nvPr/>
          </p:nvSpPr>
          <p:spPr>
            <a:xfrm>
              <a:off x="467449" y="3690027"/>
              <a:ext cx="2423110" cy="299923"/>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Fuzzy Rank Order Filter</a:t>
              </a:r>
              <a:endParaRPr lang="en-US" altLang="zh-CN" sz="1600" b="1" smtClean="0">
                <a:solidFill>
                  <a:schemeClr val="tx1">
                    <a:lumMod val="75000"/>
                    <a:lumOff val="25000"/>
                  </a:schemeClr>
                </a:solidFill>
                <a:latin typeface="Arial" panose="020B0604020202020204" pitchFamily="34" charset="0"/>
                <a:ea typeface="Arial" panose="020B0604020202020204" pitchFamily="34" charset="0"/>
              </a:endParaRPr>
            </a:p>
          </p:txBody>
        </p:sp>
        <p:sp>
          <p:nvSpPr>
            <p:cNvPr id="16" name="文本框 13"/>
            <p:cNvSpPr txBox="1"/>
            <p:nvPr/>
          </p:nvSpPr>
          <p:spPr>
            <a:xfrm>
              <a:off x="-34683" y="2588641"/>
              <a:ext cx="4170687" cy="936484"/>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To effectively detect and isolate disease spots, a methodology leveraging the hue component of the image is essential. This component, indicative of color purity, facilitates clearer recognition of the specific color associated with leaf diseases, thereby enabling straightforward detection and isolation processes.</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17" name="组合 14"/>
          <p:cNvGrpSpPr/>
          <p:nvPr/>
        </p:nvGrpSpPr>
        <p:grpSpPr>
          <a:xfrm>
            <a:off x="1262423" y="2268392"/>
            <a:ext cx="10937875" cy="2736849"/>
            <a:chOff x="-3685729" y="2288690"/>
            <a:chExt cx="9729155" cy="2434405"/>
          </a:xfrm>
        </p:grpSpPr>
        <p:sp>
          <p:nvSpPr>
            <p:cNvPr id="18" name="文本框 15"/>
            <p:cNvSpPr txBox="1"/>
            <p:nvPr/>
          </p:nvSpPr>
          <p:spPr>
            <a:xfrm>
              <a:off x="-3685729" y="2288690"/>
              <a:ext cx="3966784" cy="299923"/>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Disease spot identification on HSI model</a:t>
              </a:r>
              <a:endParaRPr lang="en-US" altLang="zh-CN" sz="1600" b="1" smtClean="0">
                <a:solidFill>
                  <a:schemeClr val="tx1">
                    <a:lumMod val="75000"/>
                    <a:lumOff val="25000"/>
                  </a:schemeClr>
                </a:solidFill>
                <a:latin typeface="Arial" panose="020B0604020202020204" pitchFamily="34" charset="0"/>
                <a:ea typeface="Arial" panose="020B0604020202020204" pitchFamily="34" charset="0"/>
              </a:endParaRPr>
            </a:p>
          </p:txBody>
        </p:sp>
        <p:sp>
          <p:nvSpPr>
            <p:cNvPr id="19" name="文本框 16"/>
            <p:cNvSpPr txBox="1"/>
            <p:nvPr/>
          </p:nvSpPr>
          <p:spPr>
            <a:xfrm>
              <a:off x="1643984" y="2588613"/>
              <a:ext cx="4399442" cy="2134482"/>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In the third phase, the image undergoes segmentation into multiple clusters via K-means clustering applied to the L*a*b* color space, yielding diverse clusters. Subsequently, the task entails identifying the cluster that encompasses the diseased regions. Leveraging the advantageous properties of the HSI color model, which facilitates the straightforward identification of objects based on specific colors while mitigating external light intensity effects, all clusters are transformed from the RGB to the HSI color model. Notably, we observed that the disease cluster tends to exhibit a higher mean hue value compared to other clusters. Consequently, clusters displaying elevated mean hue values are designated as disease clusters, and a corresponding mask is generated. Utilizing this mask, disease spots are segmented from the original plant </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sp>
        <p:nvSpPr>
          <p:cNvPr id="21" name="文本框 18"/>
          <p:cNvSpPr txBox="1"/>
          <p:nvPr/>
        </p:nvSpPr>
        <p:spPr>
          <a:xfrm>
            <a:off x="7254240" y="2229485"/>
            <a:ext cx="4107815" cy="33718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K-means and Hue based Segmentation</a:t>
            </a:r>
            <a:endParaRPr lang="en-US" altLang="zh-CN" sz="1600" b="1" smtClean="0">
              <a:solidFill>
                <a:schemeClr val="tx1">
                  <a:lumMod val="75000"/>
                  <a:lumOff val="25000"/>
                </a:schemeClr>
              </a:solidFill>
              <a:latin typeface="Arial" panose="020B0604020202020204" pitchFamily="34" charset="0"/>
              <a:ea typeface="Arial" panose="020B0604020202020204" pitchFamily="34" charset="0"/>
            </a:endParaRPr>
          </a:p>
        </p:txBody>
      </p:sp>
      <p:sp>
        <p:nvSpPr>
          <p:cNvPr id="26" name="文本框 22"/>
          <p:cNvSpPr txBox="1"/>
          <p:nvPr/>
        </p:nvSpPr>
        <p:spPr>
          <a:xfrm>
            <a:off x="107315" y="4220845"/>
            <a:ext cx="3503930" cy="1822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envisioned color image filtering system encompasses several key components: impulse noise prediction and detection, the ROF filter, and pixel reconstruction stages. Given that color images comprise three distinct color channels—Red, Green, and Blue—the filtering process is applied individually to each channel. Subsequently, the outcomes from each channel are amalgamated to yield the ultimate denoised image.</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strVal val="#ppt_w+.3"/>
                                          </p:val>
                                        </p:tav>
                                        <p:tav tm="100000">
                                          <p:val>
                                            <p:strVal val="#ppt_w"/>
                                          </p:val>
                                        </p:tav>
                                      </p:tavLst>
                                    </p:anim>
                                    <p:anim calcmode="lin" valueType="num">
                                      <p:cBhvr>
                                        <p:cTn id="8" dur="1000" fill="hold"/>
                                        <p:tgtEl>
                                          <p:spTgt spid="27"/>
                                        </p:tgtEl>
                                        <p:attrNameLst>
                                          <p:attrName>ppt_h</p:attrName>
                                        </p:attrNameLst>
                                      </p:cBhvr>
                                      <p:tavLst>
                                        <p:tav tm="0">
                                          <p:val>
                                            <p:strVal val="#ppt_h"/>
                                          </p:val>
                                        </p:tav>
                                        <p:tav tm="100000">
                                          <p:val>
                                            <p:strVal val="#ppt_h"/>
                                          </p:val>
                                        </p:tav>
                                      </p:tavLst>
                                    </p:anim>
                                    <p:animEffect transition="in" filter="fade">
                                      <p:cBhvr>
                                        <p:cTn id="9" dur="1000"/>
                                        <p:tgtEl>
                                          <p:spTgt spid="27"/>
                                        </p:tgtEl>
                                      </p:cBhvr>
                                    </p:animEffect>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25" name="文本框 24"/>
          <p:cNvSpPr txBox="1"/>
          <p:nvPr/>
        </p:nvSpPr>
        <p:spPr>
          <a:xfrm>
            <a:off x="1044026" y="3652691"/>
            <a:ext cx="2398875" cy="369332"/>
          </a:xfrm>
          <a:prstGeom prst="rect">
            <a:avLst/>
          </a:prstGeom>
          <a:noFill/>
        </p:spPr>
        <p:txBody>
          <a:bodyPr wrap="square" rtlCol="0">
            <a:spAutoFit/>
            <a:scene3d>
              <a:camera prst="orthographicFront"/>
              <a:lightRig rig="threePt" dir="t"/>
            </a:scene3d>
            <a:sp3d contourW="12700"/>
          </a:bodyPr>
          <a:p>
            <a:pPr algn="ctr"/>
            <a:r>
              <a:rPr lang="en-US" altLang="zh-CN" b="1" dirty="0" smtClean="0">
                <a:solidFill>
                  <a:schemeClr val="bg1"/>
                </a:solidFill>
                <a:latin typeface="Arial" panose="020B0604020202020204" pitchFamily="34" charset="0"/>
                <a:ea typeface="Arial" panose="020B0604020202020204" pitchFamily="34" charset="0"/>
              </a:rPr>
              <a:t>Title text addition</a:t>
            </a:r>
            <a:endParaRPr lang="zh-CN" altLang="en-US" b="1" dirty="0">
              <a:solidFill>
                <a:schemeClr val="bg1"/>
              </a:solidFill>
              <a:latin typeface="Arial" panose="020B0604020202020204" pitchFamily="34" charset="0"/>
              <a:ea typeface="Arial" panose="020B0604020202020204" pitchFamily="34" charset="0"/>
            </a:endParaRPr>
          </a:p>
        </p:txBody>
      </p:sp>
      <p:sp>
        <p:nvSpPr>
          <p:cNvPr id="27" name="文本框 26"/>
          <p:cNvSpPr txBox="1"/>
          <p:nvPr/>
        </p:nvSpPr>
        <p:spPr>
          <a:xfrm>
            <a:off x="2757608" y="22342"/>
            <a:ext cx="7548880" cy="645160"/>
          </a:xfrm>
          <a:prstGeom prst="rect">
            <a:avLst/>
          </a:prstGeom>
          <a:noFill/>
        </p:spPr>
        <p:txBody>
          <a:bodyPr wrap="none" rtlCol="0">
            <a:spAutoFit/>
          </a:bodyPr>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3.1  Proposed Methodology Circle</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3" name="Text Box 2"/>
          <p:cNvSpPr txBox="1"/>
          <p:nvPr/>
        </p:nvSpPr>
        <p:spPr>
          <a:xfrm>
            <a:off x="2757805" y="823595"/>
            <a:ext cx="8830310" cy="82994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The proposed research emphasizes the development of a fully automated disease segmentation system characterized by its high accuracy. The benefits of the proposed algorithm are multifaceted and can be summarized as follows:</a:t>
            </a:r>
            <a:endParaRPr lang="en-US" sz="1600">
              <a:latin typeface="Times New Roman Regular" panose="02020603050405020304" charset="0"/>
              <a:cs typeface="Times New Roman Regular" panose="02020603050405020304" charset="0"/>
            </a:endParaRPr>
          </a:p>
        </p:txBody>
      </p:sp>
      <p:cxnSp>
        <p:nvCxnSpPr>
          <p:cNvPr id="4"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p:pic>
        <p:nvPicPr>
          <p:cNvPr id="5"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3629" y="127000"/>
            <a:ext cx="2645229" cy="1975756"/>
          </a:xfrm>
          <a:prstGeom prst="rect">
            <a:avLst/>
          </a:prstGeom>
        </p:spPr>
      </p:pic>
      <p:sp>
        <p:nvSpPr>
          <p:cNvPr id="30" name="Freeform 3"/>
          <p:cNvSpPr/>
          <p:nvPr/>
        </p:nvSpPr>
        <p:spPr>
          <a:xfrm>
            <a:off x="4126203" y="2885380"/>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1" name="Freeform 4"/>
          <p:cNvSpPr/>
          <p:nvPr/>
        </p:nvSpPr>
        <p:spPr>
          <a:xfrm rot="2700000">
            <a:off x="5105957" y="196223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2" name="Freeform 5"/>
          <p:cNvSpPr/>
          <p:nvPr/>
        </p:nvSpPr>
        <p:spPr>
          <a:xfrm rot="720000" flipH="1">
            <a:off x="7271385" y="3132455"/>
            <a:ext cx="669925" cy="2012950"/>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3" name="Freeform 6"/>
          <p:cNvSpPr/>
          <p:nvPr/>
        </p:nvSpPr>
        <p:spPr>
          <a:xfrm rot="18900000" flipH="1">
            <a:off x="6401979" y="1970412"/>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5" name="Freeform 8"/>
          <p:cNvSpPr/>
          <p:nvPr/>
        </p:nvSpPr>
        <p:spPr>
          <a:xfrm rot="2700000" flipH="1" flipV="1">
            <a:off x="6372107" y="528874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6" name="Freeform 9"/>
          <p:cNvSpPr/>
          <p:nvPr/>
        </p:nvSpPr>
        <p:spPr>
          <a:xfrm flipV="1">
            <a:off x="4134377" y="4357431"/>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7" name="Freeform 10"/>
          <p:cNvSpPr/>
          <p:nvPr/>
        </p:nvSpPr>
        <p:spPr>
          <a:xfrm rot="18900000" flipV="1">
            <a:off x="5114131" y="5280573"/>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cxnSp>
        <p:nvCxnSpPr>
          <p:cNvPr id="38" name="Straight Connector 11"/>
          <p:cNvCxnSpPr/>
          <p:nvPr/>
        </p:nvCxnSpPr>
        <p:spPr>
          <a:xfrm flipH="1">
            <a:off x="3650659" y="4357429"/>
            <a:ext cx="824000" cy="0"/>
          </a:xfrm>
          <a:prstGeom prst="line">
            <a:avLst/>
          </a:prstGeom>
          <a:noFill/>
          <a:ln w="19050" cap="flat" cmpd="sng" algn="ctr">
            <a:solidFill>
              <a:srgbClr val="4D5F2E"/>
            </a:solidFill>
            <a:prstDash val="solid"/>
            <a:miter lim="800000"/>
            <a:tailEnd type="oval"/>
          </a:ln>
          <a:effectLst/>
        </p:spPr>
      </p:cxnSp>
      <p:grpSp>
        <p:nvGrpSpPr>
          <p:cNvPr id="39" name="Group 13"/>
          <p:cNvGrpSpPr/>
          <p:nvPr/>
        </p:nvGrpSpPr>
        <p:grpSpPr>
          <a:xfrm>
            <a:off x="3647595" y="2414438"/>
            <a:ext cx="892032" cy="824000"/>
            <a:chOff x="4228147" y="2074893"/>
            <a:chExt cx="692928" cy="640080"/>
          </a:xfrm>
        </p:grpSpPr>
        <p:cxnSp>
          <p:nvCxnSpPr>
            <p:cNvPr id="40" name="Straight Connector 14"/>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41" name="Straight Connector 15"/>
            <p:cNvCxnSpPr/>
            <p:nvPr/>
          </p:nvCxnSpPr>
          <p:spPr>
            <a:xfrm flipH="1">
              <a:off x="4228147" y="2166249"/>
              <a:ext cx="466625"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42" name="Group 16"/>
          <p:cNvGrpSpPr/>
          <p:nvPr/>
        </p:nvGrpSpPr>
        <p:grpSpPr>
          <a:xfrm flipV="1">
            <a:off x="3650661" y="5334292"/>
            <a:ext cx="1112760" cy="824000"/>
            <a:chOff x="4056686" y="2074893"/>
            <a:chExt cx="864389" cy="640080"/>
          </a:xfrm>
        </p:grpSpPr>
        <p:cxnSp>
          <p:nvCxnSpPr>
            <p:cNvPr id="43" name="Straight Connector 17"/>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44" name="Straight Connector 18"/>
            <p:cNvCxnSpPr/>
            <p:nvPr/>
          </p:nvCxnSpPr>
          <p:spPr>
            <a:xfrm flipH="1" flipV="1">
              <a:off x="4056686" y="2166249"/>
              <a:ext cx="638087"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45" name="Group 20"/>
          <p:cNvGrpSpPr/>
          <p:nvPr/>
        </p:nvGrpSpPr>
        <p:grpSpPr>
          <a:xfrm flipH="1">
            <a:off x="7456303" y="2190656"/>
            <a:ext cx="1106132" cy="824000"/>
            <a:chOff x="4061835" y="2074893"/>
            <a:chExt cx="859240" cy="640080"/>
          </a:xfrm>
        </p:grpSpPr>
        <p:cxnSp>
          <p:nvCxnSpPr>
            <p:cNvPr id="46" name="Straight Connector 21"/>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47" name="Straight Connector 22"/>
            <p:cNvCxnSpPr/>
            <p:nvPr/>
          </p:nvCxnSpPr>
          <p:spPr>
            <a:xfrm flipH="1">
              <a:off x="4061835" y="2166249"/>
              <a:ext cx="632937" cy="0"/>
            </a:xfrm>
            <a:prstGeom prst="line">
              <a:avLst/>
            </a:prstGeom>
            <a:noFill/>
            <a:ln w="19050" cap="flat" cmpd="sng" algn="ctr">
              <a:solidFill>
                <a:srgbClr val="74891A"/>
              </a:solidFill>
              <a:prstDash val="solid"/>
              <a:miter lim="800000"/>
              <a:headEnd type="none" w="med" len="med"/>
              <a:tailEnd type="oval" w="med" len="med"/>
            </a:ln>
            <a:effectLst/>
          </p:spPr>
        </p:cxnSp>
      </p:grpSp>
      <p:cxnSp>
        <p:nvCxnSpPr>
          <p:cNvPr id="48" name="Straight Connector 23"/>
          <p:cNvCxnSpPr/>
          <p:nvPr/>
        </p:nvCxnSpPr>
        <p:spPr>
          <a:xfrm rot="5400000" flipV="1">
            <a:off x="8169118" y="3581388"/>
            <a:ext cx="0" cy="824000"/>
          </a:xfrm>
          <a:prstGeom prst="line">
            <a:avLst/>
          </a:prstGeom>
          <a:noFill/>
          <a:ln w="19050" cap="flat" cmpd="sng" algn="ctr">
            <a:solidFill>
              <a:srgbClr val="4D5F2E"/>
            </a:solidFill>
            <a:prstDash val="solid"/>
            <a:miter lim="800000"/>
            <a:tailEnd type="oval"/>
          </a:ln>
          <a:effectLst/>
        </p:spPr>
      </p:cxnSp>
      <p:sp>
        <p:nvSpPr>
          <p:cNvPr id="52" name="AutoShape 59"/>
          <p:cNvSpPr/>
          <p:nvPr/>
        </p:nvSpPr>
        <p:spPr bwMode="auto">
          <a:xfrm>
            <a:off x="5369191" y="3526335"/>
            <a:ext cx="1297335" cy="1295119"/>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gradFill>
            <a:gsLst>
              <a:gs pos="0">
                <a:srgbClr val="74891A"/>
              </a:gs>
              <a:gs pos="100000">
                <a:srgbClr val="4D5F2E"/>
              </a:gs>
            </a:gsLst>
            <a:lin ang="5400000" scaled="1"/>
          </a:gradFill>
          <a:ln>
            <a:noFill/>
          </a:ln>
          <a:effectLst/>
        </p:spPr>
        <p:txBody>
          <a:bodyPr lIns="50800" tIns="50800" rIns="50800" bIns="50800" anchor="ctr"/>
          <a:p>
            <a:pPr defTabSz="609600">
              <a:defRPr/>
            </a:pPr>
            <a:endParaRPr lang="en-US" sz="4000" kern="0">
              <a:solidFill>
                <a:srgbClr val="FFFFFF"/>
              </a:solidFill>
              <a:effectLst>
                <a:outerShdw blurRad="38100" dist="38100" dir="2700000" algn="tl">
                  <a:srgbClr val="000000"/>
                </a:outerShdw>
              </a:effectLst>
              <a:latin typeface="Arial" panose="020B0604020202020204" pitchFamily="34" charset="0"/>
            </a:endParaRPr>
          </a:p>
        </p:txBody>
      </p:sp>
      <p:grpSp>
        <p:nvGrpSpPr>
          <p:cNvPr id="53" name="组合 31"/>
          <p:cNvGrpSpPr/>
          <p:nvPr/>
        </p:nvGrpSpPr>
        <p:grpSpPr>
          <a:xfrm>
            <a:off x="8677755" y="1869542"/>
            <a:ext cx="2801722" cy="1129696"/>
            <a:chOff x="1643984" y="2349127"/>
            <a:chExt cx="2492110" cy="1004855"/>
          </a:xfrm>
        </p:grpSpPr>
        <p:sp>
          <p:nvSpPr>
            <p:cNvPr id="54" name="文本框 32"/>
            <p:cNvSpPr txBox="1"/>
            <p:nvPr/>
          </p:nvSpPr>
          <p:spPr>
            <a:xfrm>
              <a:off x="1806000" y="2349127"/>
              <a:ext cx="2133781" cy="299923"/>
            </a:xfrm>
            <a:prstGeom prst="rect">
              <a:avLst/>
            </a:prstGeom>
            <a:noFill/>
          </p:spPr>
          <p:txBody>
            <a:bodyPr wrap="square" rtlCol="0">
              <a:spAutoFit/>
            </a:bodyPr>
            <a:p>
              <a:pPr algn="ctr"/>
              <a:r>
                <a:rPr lang="en-US" altLang="zh-CN" sz="1600" smtClean="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rPr>
                <a:t>User Independence</a:t>
              </a:r>
              <a:endParaRPr lang="en-US" altLang="zh-CN" sz="1600" smtClean="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endParaRPr>
            </a:p>
          </p:txBody>
        </p:sp>
        <p:sp>
          <p:nvSpPr>
            <p:cNvPr id="55" name="文本框 33"/>
            <p:cNvSpPr txBox="1"/>
            <p:nvPr/>
          </p:nvSpPr>
          <p:spPr>
            <a:xfrm>
              <a:off x="1643984" y="2588641"/>
              <a:ext cx="2492110" cy="765341"/>
            </a:xfrm>
            <a:prstGeom prst="rect">
              <a:avLst/>
            </a:prstGeom>
            <a:noFill/>
          </p:spPr>
          <p:txBody>
            <a:bodyPr wrap="square" rtlCol="0">
              <a:spAutoFit/>
            </a:bodyPr>
            <a:p>
              <a:pPr algn="just">
                <a:lnSpc>
                  <a:spcPct val="114000"/>
                </a:lnSpc>
              </a:pPr>
              <a:r>
                <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rPr>
                <a:t>Unlike existing methods that depend on user input for image segmentation, the proposed system operates autonomously, requiring no manual intervention.</a:t>
              </a:r>
              <a:endPar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endParaRPr>
            </a:p>
          </p:txBody>
        </p:sp>
      </p:grpSp>
      <p:grpSp>
        <p:nvGrpSpPr>
          <p:cNvPr id="56" name="组合 34"/>
          <p:cNvGrpSpPr/>
          <p:nvPr/>
        </p:nvGrpSpPr>
        <p:grpSpPr>
          <a:xfrm>
            <a:off x="8546310" y="3408445"/>
            <a:ext cx="3486785" cy="1117630"/>
            <a:chOff x="1527065" y="2359859"/>
            <a:chExt cx="3101468" cy="994123"/>
          </a:xfrm>
        </p:grpSpPr>
        <p:sp>
          <p:nvSpPr>
            <p:cNvPr id="57" name="文本框 35"/>
            <p:cNvSpPr txBox="1"/>
            <p:nvPr/>
          </p:nvSpPr>
          <p:spPr>
            <a:xfrm>
              <a:off x="1527065" y="2359859"/>
              <a:ext cx="3101468" cy="299923"/>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Pre-Segmentation Identification</a:t>
              </a:r>
              <a:endParaRPr lang="en-US" altLang="zh-CN" sz="1600" b="1" smtClean="0">
                <a:solidFill>
                  <a:schemeClr val="tx1">
                    <a:lumMod val="75000"/>
                    <a:lumOff val="25000"/>
                  </a:schemeClr>
                </a:solidFill>
                <a:latin typeface="Arial" panose="020B0604020202020204" pitchFamily="34" charset="0"/>
                <a:ea typeface="Arial" panose="020B0604020202020204" pitchFamily="34" charset="0"/>
              </a:endParaRPr>
            </a:p>
          </p:txBody>
        </p:sp>
        <p:sp>
          <p:nvSpPr>
            <p:cNvPr id="58" name="文本框 36"/>
            <p:cNvSpPr txBox="1"/>
            <p:nvPr/>
          </p:nvSpPr>
          <p:spPr>
            <a:xfrm>
              <a:off x="1643984" y="2588641"/>
              <a:ext cx="2492110" cy="765341"/>
            </a:xfrm>
            <a:prstGeom prst="rect">
              <a:avLst/>
            </a:prstGeom>
            <a:noFill/>
          </p:spPr>
          <p:txBody>
            <a:bodyPr wrap="square" rtlCol="0">
              <a:spAutoFit/>
            </a:bodyPr>
            <a:p>
              <a:pPr algn="just">
                <a:lnSpc>
                  <a:spcPct val="114000"/>
                </a:lnSpc>
              </a:pPr>
              <a:r>
                <a:rPr lang="en-US" altLang="zh-CN" sz="1100" b="1" dirty="0">
                  <a:solidFill>
                    <a:schemeClr val="tx1"/>
                  </a:solidFill>
                  <a:effectLst>
                    <a:outerShdw blurRad="38100" dist="19050" dir="2700000" algn="tl" rotWithShape="0">
                      <a:schemeClr val="dk1">
                        <a:alpha val="40000"/>
                        <a:alpha val="40000"/>
                      </a:schemeClr>
                    </a:outerShdw>
                  </a:effectLst>
                  <a:latin typeface="Times New Roman Bold" panose="02020603050405020304" charset="0"/>
                  <a:ea typeface="Arial" panose="020B0604020202020204" pitchFamily="34" charset="0"/>
                  <a:cs typeface="Times New Roman Bold" panose="02020603050405020304" charset="0"/>
                </a:rPr>
                <a:t>By employing a hue histogram technique for disease spot identification before segmentation, the algorithm ensures precise segmentation through k-means clustering.</a:t>
              </a:r>
              <a:endParaRPr lang="en-US" altLang="zh-CN" sz="1100" b="1" dirty="0">
                <a:solidFill>
                  <a:schemeClr val="tx1"/>
                </a:solidFill>
                <a:effectLst>
                  <a:outerShdw blurRad="38100" dist="19050" dir="2700000" algn="tl" rotWithShape="0">
                    <a:schemeClr val="dk1">
                      <a:alpha val="40000"/>
                      <a:alpha val="40000"/>
                    </a:schemeClr>
                  </a:outerShdw>
                </a:effectLst>
                <a:latin typeface="Times New Roman Bold" panose="02020603050405020304" charset="0"/>
                <a:ea typeface="Arial" panose="020B0604020202020204" pitchFamily="34" charset="0"/>
                <a:cs typeface="Times New Roman Bold" panose="02020603050405020304" charset="0"/>
              </a:endParaRPr>
            </a:p>
          </p:txBody>
        </p:sp>
      </p:grpSp>
      <p:grpSp>
        <p:nvGrpSpPr>
          <p:cNvPr id="62" name="组合 40"/>
          <p:cNvGrpSpPr/>
          <p:nvPr/>
        </p:nvGrpSpPr>
        <p:grpSpPr>
          <a:xfrm>
            <a:off x="617449" y="2214358"/>
            <a:ext cx="2801722" cy="1129696"/>
            <a:chOff x="1643984" y="2349127"/>
            <a:chExt cx="2492110" cy="1004855"/>
          </a:xfrm>
        </p:grpSpPr>
        <p:sp>
          <p:nvSpPr>
            <p:cNvPr id="63" name="文本框 41"/>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rPr>
                <a:t>Noise Reduction</a:t>
              </a:r>
              <a:endParaRPr lang="en-US" altLang="zh-CN" sz="1600" b="1"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endParaRPr>
            </a:p>
          </p:txBody>
        </p:sp>
        <p:sp>
          <p:nvSpPr>
            <p:cNvPr id="64" name="文本框 42"/>
            <p:cNvSpPr txBox="1"/>
            <p:nvPr/>
          </p:nvSpPr>
          <p:spPr>
            <a:xfrm>
              <a:off x="1643984" y="2588641"/>
              <a:ext cx="2492110" cy="765341"/>
            </a:xfrm>
            <a:prstGeom prst="rect">
              <a:avLst/>
            </a:prstGeom>
            <a:noFill/>
          </p:spPr>
          <p:txBody>
            <a:bodyPr wrap="square" rtlCol="0">
              <a:spAutoFit/>
            </a:bodyPr>
            <a:p>
              <a:pPr algn="just">
                <a:lnSpc>
                  <a:spcPct val="114000"/>
                </a:lnSpc>
              </a:pPr>
              <a:r>
                <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rPr>
                <a:t>It effectively eliminates digital noise, thereby enhancing the visualization of disease spots, surpassing the capabilities of current techniques.</a:t>
              </a:r>
              <a:endPar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endParaRPr>
            </a:p>
          </p:txBody>
        </p:sp>
      </p:grpSp>
      <p:grpSp>
        <p:nvGrpSpPr>
          <p:cNvPr id="65" name="组合 43"/>
          <p:cNvGrpSpPr/>
          <p:nvPr/>
        </p:nvGrpSpPr>
        <p:grpSpPr>
          <a:xfrm>
            <a:off x="474574" y="3741196"/>
            <a:ext cx="2944597" cy="937290"/>
            <a:chOff x="1516898" y="2349127"/>
            <a:chExt cx="2619196" cy="833712"/>
          </a:xfrm>
        </p:grpSpPr>
        <p:sp>
          <p:nvSpPr>
            <p:cNvPr id="66" name="文本框 44"/>
            <p:cNvSpPr txBox="1"/>
            <p:nvPr/>
          </p:nvSpPr>
          <p:spPr>
            <a:xfrm>
              <a:off x="1516898" y="2349127"/>
              <a:ext cx="2423110" cy="299923"/>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rPr>
                <a:t>Segmentation Accuracy</a:t>
              </a:r>
              <a:endParaRPr lang="en-US" altLang="zh-CN" sz="1600" b="1"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endParaRPr>
            </a:p>
          </p:txBody>
        </p:sp>
        <p:sp>
          <p:nvSpPr>
            <p:cNvPr id="67" name="文本框 45"/>
            <p:cNvSpPr txBox="1"/>
            <p:nvPr/>
          </p:nvSpPr>
          <p:spPr>
            <a:xfrm>
              <a:off x="1643984" y="2588641"/>
              <a:ext cx="2492110" cy="594198"/>
            </a:xfrm>
            <a:prstGeom prst="rect">
              <a:avLst/>
            </a:prstGeom>
            <a:noFill/>
          </p:spPr>
          <p:txBody>
            <a:bodyPr wrap="square" rtlCol="0">
              <a:spAutoFit/>
            </a:bodyPr>
            <a:p>
              <a:pPr algn="just">
                <a:lnSpc>
                  <a:spcPct val="114000"/>
                </a:lnSpc>
              </a:pPr>
              <a:r>
                <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rPr>
                <a:t>The algorithm achieves a level of segmentation precision that outperforms existing methodologies.</a:t>
              </a:r>
              <a:endPar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endParaRPr>
            </a:p>
          </p:txBody>
        </p:sp>
      </p:grpSp>
      <p:grpSp>
        <p:nvGrpSpPr>
          <p:cNvPr id="68" name="组合 46"/>
          <p:cNvGrpSpPr/>
          <p:nvPr/>
        </p:nvGrpSpPr>
        <p:grpSpPr>
          <a:xfrm>
            <a:off x="662032" y="5553940"/>
            <a:ext cx="2865857" cy="937290"/>
            <a:chOff x="1586936" y="2349127"/>
            <a:chExt cx="2549158" cy="833712"/>
          </a:xfrm>
        </p:grpSpPr>
        <p:sp>
          <p:nvSpPr>
            <p:cNvPr id="69" name="文本框 47"/>
            <p:cNvSpPr txBox="1"/>
            <p:nvPr/>
          </p:nvSpPr>
          <p:spPr>
            <a:xfrm>
              <a:off x="1586936" y="2349127"/>
              <a:ext cx="2353072" cy="299923"/>
            </a:xfrm>
            <a:prstGeom prst="rect">
              <a:avLst/>
            </a:prstGeom>
            <a:noFill/>
          </p:spPr>
          <p:txBody>
            <a:bodyPr wrap="square" rtlCol="0">
              <a:spAutoFit/>
              <a:scene3d>
                <a:camera prst="orthographicFront"/>
                <a:lightRig rig="threePt" dir="t"/>
              </a:scene3d>
              <a:sp3d contourW="12700"/>
            </a:bodyPr>
            <a:p>
              <a:pPr algn="ctr"/>
              <a:r>
                <a:rPr lang="en-US" altLang="zh-CN" sz="1600" b="1" dirty="0"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rPr>
                <a:t>Algorithmic Improvement</a:t>
              </a:r>
              <a:endParaRPr lang="en-US" altLang="zh-CN" sz="1600" b="1" dirty="0"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endParaRPr>
            </a:p>
          </p:txBody>
        </p:sp>
        <p:sp>
          <p:nvSpPr>
            <p:cNvPr id="70" name="文本框 48"/>
            <p:cNvSpPr txBox="1"/>
            <p:nvPr/>
          </p:nvSpPr>
          <p:spPr>
            <a:xfrm>
              <a:off x="1643984" y="2588641"/>
              <a:ext cx="2492110" cy="594198"/>
            </a:xfrm>
            <a:prstGeom prst="rect">
              <a:avLst/>
            </a:prstGeom>
            <a:noFill/>
          </p:spPr>
          <p:txBody>
            <a:bodyPr wrap="square" rtlCol="0">
              <a:spAutoFit/>
            </a:bodyPr>
            <a:p>
              <a:pPr algn="just">
                <a:lnSpc>
                  <a:spcPct val="114000"/>
                </a:lnSpc>
              </a:pPr>
              <a:r>
                <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rPr>
                <a:t>The proposed algorithm contributes to the overall improvement in segmentation accuracy.</a:t>
              </a:r>
              <a:endPar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strVal val="#ppt_w+.3"/>
                                          </p:val>
                                        </p:tav>
                                        <p:tav tm="100000">
                                          <p:val>
                                            <p:strVal val="#ppt_w"/>
                                          </p:val>
                                        </p:tav>
                                      </p:tavLst>
                                    </p:anim>
                                    <p:anim calcmode="lin" valueType="num">
                                      <p:cBhvr>
                                        <p:cTn id="8" dur="1000" fill="hold"/>
                                        <p:tgtEl>
                                          <p:spTgt spid="27"/>
                                        </p:tgtEl>
                                        <p:attrNameLst>
                                          <p:attrName>ppt_h</p:attrName>
                                        </p:attrNameLst>
                                      </p:cBhvr>
                                      <p:tavLst>
                                        <p:tav tm="0">
                                          <p:val>
                                            <p:strVal val="#ppt_h"/>
                                          </p:val>
                                        </p:tav>
                                        <p:tav tm="100000">
                                          <p:val>
                                            <p:strVal val="#ppt_h"/>
                                          </p:val>
                                        </p:tav>
                                      </p:tavLst>
                                    </p:anim>
                                    <p:animEffect transition="in" filter="fade">
                                      <p:cBhvr>
                                        <p:cTn id="9" dur="1000"/>
                                        <p:tgtEl>
                                          <p:spTgt spid="27"/>
                                        </p:tgtEl>
                                      </p:cBhvr>
                                    </p:animEffect>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fade">
                                      <p:cBhvr>
                                        <p:cTn id="13" dur="500"/>
                                        <p:tgtEl>
                                          <p:spTgt spid="53"/>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fade">
                                      <p:cBhvr>
                                        <p:cTn id="17" dur="500"/>
                                        <p:tgtEl>
                                          <p:spTgt spid="56"/>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fade">
                                      <p:cBhvr>
                                        <p:cTn id="21" dur="500"/>
                                        <p:tgtEl>
                                          <p:spTgt spid="62"/>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fade">
                                      <p:cBhvr>
                                        <p:cTn id="25" dur="500"/>
                                        <p:tgtEl>
                                          <p:spTgt spid="65"/>
                                        </p:tgtEl>
                                      </p:cBhvr>
                                    </p:animEffect>
                                  </p:childTnLst>
                                </p:cTn>
                              </p:par>
                            </p:childTnLst>
                          </p:cTn>
                        </p:par>
                        <p:par>
                          <p:cTn id="26" fill="hold">
                            <p:stCondLst>
                              <p:cond delay="3000"/>
                            </p:stCondLst>
                            <p:childTnLst>
                              <p:par>
                                <p:cTn id="27" presetID="10" presetClass="entr" presetSubtype="0" fill="hold" nodeType="afterEffect">
                                  <p:stCondLst>
                                    <p:cond delay="0"/>
                                  </p:stCondLst>
                                  <p:childTnLst>
                                    <p:set>
                                      <p:cBhvr>
                                        <p:cTn id="28" dur="1" fill="hold">
                                          <p:stCondLst>
                                            <p:cond delay="0"/>
                                          </p:stCondLst>
                                        </p:cTn>
                                        <p:tgtEl>
                                          <p:spTgt spid="68"/>
                                        </p:tgtEl>
                                        <p:attrNameLst>
                                          <p:attrName>style.visibility</p:attrName>
                                        </p:attrNameLst>
                                      </p:cBhvr>
                                      <p:to>
                                        <p:strVal val="visible"/>
                                      </p:to>
                                    </p:set>
                                    <p:animEffect transition="in" filter="fade">
                                      <p:cBhvr>
                                        <p:cTn id="29"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5" name="Oval 3"/>
          <p:cNvSpPr/>
          <p:nvPr/>
        </p:nvSpPr>
        <p:spPr>
          <a:xfrm>
            <a:off x="5670985" y="2531439"/>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6" name="Oval 9"/>
          <p:cNvSpPr/>
          <p:nvPr/>
        </p:nvSpPr>
        <p:spPr>
          <a:xfrm>
            <a:off x="7057258"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7" name="Oval 10"/>
          <p:cNvSpPr/>
          <p:nvPr/>
        </p:nvSpPr>
        <p:spPr>
          <a:xfrm>
            <a:off x="5657426" y="5260088"/>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8" name="Oval 11"/>
          <p:cNvSpPr/>
          <p:nvPr/>
        </p:nvSpPr>
        <p:spPr>
          <a:xfrm>
            <a:off x="4306817"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9" name="Inhaltsplatzhalter 4"/>
          <p:cNvSpPr txBox="1"/>
          <p:nvPr/>
        </p:nvSpPr>
        <p:spPr>
          <a:xfrm>
            <a:off x="4941938" y="306871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01</a:t>
            </a:r>
            <a:endParaRPr lang="en-US" sz="2000" dirty="0">
              <a:latin typeface="Arial" panose="020B0604020202020204" pitchFamily="34" charset="0"/>
            </a:endParaRPr>
          </a:p>
        </p:txBody>
      </p:sp>
      <p:sp>
        <p:nvSpPr>
          <p:cNvPr id="20" name="Inhaltsplatzhalter 4"/>
          <p:cNvSpPr txBox="1"/>
          <p:nvPr/>
        </p:nvSpPr>
        <p:spPr>
          <a:xfrm>
            <a:off x="4656749" y="4866572"/>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04</a:t>
            </a:r>
            <a:endParaRPr lang="en-US" sz="2000" dirty="0">
              <a:latin typeface="Arial" panose="020B0604020202020204" pitchFamily="34" charset="0"/>
            </a:endParaRPr>
          </a:p>
        </p:txBody>
      </p:sp>
      <p:sp>
        <p:nvSpPr>
          <p:cNvPr id="21" name="Inhaltsplatzhalter 4"/>
          <p:cNvSpPr txBox="1"/>
          <p:nvPr/>
        </p:nvSpPr>
        <p:spPr>
          <a:xfrm>
            <a:off x="6821589" y="3373940"/>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02</a:t>
            </a:r>
            <a:endParaRPr lang="en-US" sz="2000" dirty="0">
              <a:latin typeface="Arial" panose="020B0604020202020204" pitchFamily="34" charset="0"/>
            </a:endParaRPr>
          </a:p>
        </p:txBody>
      </p:sp>
      <p:sp>
        <p:nvSpPr>
          <p:cNvPr id="22" name="Inhaltsplatzhalter 4"/>
          <p:cNvSpPr txBox="1"/>
          <p:nvPr/>
        </p:nvSpPr>
        <p:spPr>
          <a:xfrm>
            <a:off x="6646216" y="517452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03</a:t>
            </a:r>
            <a:endParaRPr lang="en-US" sz="2000" dirty="0">
              <a:latin typeface="Arial" panose="020B0604020202020204" pitchFamily="34" charset="0"/>
            </a:endParaRPr>
          </a:p>
        </p:txBody>
      </p:sp>
      <p:sp>
        <p:nvSpPr>
          <p:cNvPr id="43" name="文本框 42"/>
          <p:cNvSpPr txBox="1"/>
          <p:nvPr/>
        </p:nvSpPr>
        <p:spPr>
          <a:xfrm>
            <a:off x="2229485" y="28575"/>
            <a:ext cx="9820910" cy="583565"/>
          </a:xfrm>
          <a:prstGeom prst="rect">
            <a:avLst/>
          </a:prstGeom>
          <a:noFill/>
        </p:spPr>
        <p:txBody>
          <a:bodyPr wrap="square" rtlCol="0">
            <a:spAutoFit/>
          </a:bodyPr>
          <a:lstStyle/>
          <a:p>
            <a:pPr algn="r"/>
            <a:r>
              <a:rPr lang="en-US" altLang="zh-CN" sz="32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3.2  Image denoising using rank order fuzzy filter</a:t>
            </a:r>
            <a:endParaRPr lang="en-US" altLang="zh-CN" sz="32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76"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77" name="Text Box 76"/>
          <p:cNvSpPr txBox="1"/>
          <p:nvPr/>
        </p:nvSpPr>
        <p:spPr>
          <a:xfrm>
            <a:off x="2520315" y="772160"/>
            <a:ext cx="9531350" cy="1753235"/>
          </a:xfrm>
          <a:prstGeom prst="rect">
            <a:avLst/>
          </a:prstGeom>
          <a:noFill/>
        </p:spPr>
        <p:txBody>
          <a:bodyPr wrap="square" rtlCol="0">
            <a:spAutoFit/>
          </a:bodyPr>
          <a:p>
            <a:pPr algn="just"/>
            <a:r>
              <a:rPr lang="en-US">
                <a:latin typeface="Times New Roman Regular" panose="02020603050405020304" charset="0"/>
                <a:cs typeface="Times New Roman Regular" panose="02020603050405020304" charset="0"/>
              </a:rPr>
              <a:t>The Rank Order Fuzzy (ROF) filter represents a sophisticated technique in image processing, particularly adept at enhancing images plagued by impulse noise, which is prevalent in highly corrupted environments. The efficacy of the ROF filter stems from its unique approach to noise management, which is predicated on the ranking and density analysis of the noisy pixels within an image. The procedural execution of the ROF filter unfolds through a series of methodical steps, detailed as follows:</a:t>
            </a:r>
            <a:endParaRPr lang="en-US">
              <a:latin typeface="Times New Roman Regular" panose="02020603050405020304" charset="0"/>
              <a:cs typeface="Times New Roman Regular" panose="02020603050405020304" charset="0"/>
            </a:endParaRPr>
          </a:p>
        </p:txBody>
      </p:sp>
      <p:sp>
        <p:nvSpPr>
          <p:cNvPr id="80" name="Text Box 79"/>
          <p:cNvSpPr txBox="1"/>
          <p:nvPr/>
        </p:nvSpPr>
        <p:spPr>
          <a:xfrm>
            <a:off x="247015" y="2480945"/>
            <a:ext cx="8986520" cy="4276725"/>
          </a:xfrm>
          <a:prstGeom prst="rect">
            <a:avLst/>
          </a:prstGeom>
          <a:noFill/>
        </p:spPr>
        <p:txBody>
          <a:bodyPr wrap="square" rtlCol="0">
            <a:spAutoFit/>
          </a:bodyPr>
          <a:p>
            <a:pPr algn="just"/>
            <a:r>
              <a:rPr lang="en-US" sz="1600" b="1">
                <a:latin typeface="Times New Roman Bold" panose="02020603050405020304" charset="0"/>
                <a:cs typeface="Times New Roman Bold" panose="02020603050405020304" charset="0"/>
              </a:rPr>
              <a:t>Noise Ranking:</a:t>
            </a:r>
            <a:r>
              <a:rPr lang="en-US" sz="1600">
                <a:latin typeface="Times New Roman Regular" panose="02020603050405020304" charset="0"/>
                <a:cs typeface="Times New Roman Regular" panose="02020603050405020304" charset="0"/>
              </a:rPr>
              <a:t> Initially, the algorithm assesses the image to determine the density of the noise present. This involves ranking the pixels based on the level of corruption detected.</a:t>
            </a:r>
            <a:endParaRPr lang="en-US" sz="1600">
              <a:latin typeface="Times New Roman Regular" panose="02020603050405020304" charset="0"/>
              <a:cs typeface="Times New Roman Regular" panose="02020603050405020304" charset="0"/>
            </a:endParaRPr>
          </a:p>
          <a:p>
            <a:pPr algn="just"/>
            <a:endParaRPr lang="en-US" sz="1600">
              <a:latin typeface="Times New Roman Regular" panose="02020603050405020304" charset="0"/>
              <a:cs typeface="Times New Roman Regular" panose="02020603050405020304" charset="0"/>
            </a:endParaRPr>
          </a:p>
          <a:p>
            <a:pPr algn="just"/>
            <a:r>
              <a:rPr lang="en-US" sz="1600" b="1">
                <a:latin typeface="Times New Roman Bold" panose="02020603050405020304" charset="0"/>
                <a:cs typeface="Times New Roman Bold" panose="02020603050405020304" charset="0"/>
              </a:rPr>
              <a:t>Fuzzy Logic Application:</a:t>
            </a:r>
            <a:r>
              <a:rPr lang="en-US" sz="1600">
                <a:latin typeface="Times New Roman Regular" panose="02020603050405020304" charset="0"/>
                <a:cs typeface="Times New Roman Regular" panose="02020603050405020304" charset="0"/>
              </a:rPr>
              <a:t> Subsequently, fuzzy logic principles are applied to these ranked pixels. This step is crucial as it helps in differentiating between noise and actual image content.</a:t>
            </a:r>
            <a:endParaRPr lang="en-US" sz="1600">
              <a:latin typeface="Times New Roman Regular" panose="02020603050405020304" charset="0"/>
              <a:cs typeface="Times New Roman Regular" panose="02020603050405020304" charset="0"/>
            </a:endParaRPr>
          </a:p>
          <a:p>
            <a:pPr algn="just"/>
            <a:endParaRPr lang="en-US" sz="1600">
              <a:latin typeface="Times New Roman Regular" panose="02020603050405020304" charset="0"/>
              <a:cs typeface="Times New Roman Regular" panose="02020603050405020304" charset="0"/>
            </a:endParaRPr>
          </a:p>
          <a:p>
            <a:pPr algn="just"/>
            <a:r>
              <a:rPr lang="en-US" sz="1600" b="1">
                <a:latin typeface="Times New Roman Bold" panose="02020603050405020304" charset="0"/>
                <a:cs typeface="Times New Roman Bold" panose="02020603050405020304" charset="0"/>
              </a:rPr>
              <a:t>Filtering Process:</a:t>
            </a:r>
            <a:r>
              <a:rPr lang="en-US" sz="1600">
                <a:latin typeface="Times New Roman Regular" panose="02020603050405020304" charset="0"/>
                <a:cs typeface="Times New Roman Regular" panose="02020603050405020304" charset="0"/>
              </a:rPr>
              <a:t> The core of the ROF filter’s operation lies in its ability to process the image based on the rankings established. It selectively targets the noisy pixels for treatment while preserving the integrity of the original image data.</a:t>
            </a:r>
            <a:endParaRPr lang="en-US" sz="1600">
              <a:latin typeface="Times New Roman Regular" panose="02020603050405020304" charset="0"/>
              <a:cs typeface="Times New Roman Regular" panose="02020603050405020304" charset="0"/>
            </a:endParaRPr>
          </a:p>
          <a:p>
            <a:pPr algn="just"/>
            <a:endParaRPr lang="en-US" sz="1600">
              <a:latin typeface="Times New Roman Regular" panose="02020603050405020304" charset="0"/>
              <a:cs typeface="Times New Roman Regular" panose="02020603050405020304" charset="0"/>
            </a:endParaRPr>
          </a:p>
          <a:p>
            <a:pPr algn="just"/>
            <a:r>
              <a:rPr lang="en-US" sz="1600" b="1">
                <a:latin typeface="Times New Roman Bold" panose="02020603050405020304" charset="0"/>
                <a:cs typeface="Times New Roman Bold" panose="02020603050405020304" charset="0"/>
              </a:rPr>
              <a:t>Image Enhancement:</a:t>
            </a:r>
            <a:r>
              <a:rPr lang="en-US" sz="1600">
                <a:latin typeface="Times New Roman Regular" panose="02020603050405020304" charset="0"/>
                <a:cs typeface="Times New Roman Regular" panose="02020603050405020304" charset="0"/>
              </a:rPr>
              <a:t> The final outcome of the ROF filter application is a significant improvement in image quality. The processed image exhibits reduced noise levels, leading to clearer and more accurate visual representations.</a:t>
            </a:r>
            <a:endParaRPr lang="en-US" sz="1600">
              <a:latin typeface="Times New Roman Regular" panose="02020603050405020304" charset="0"/>
              <a:cs typeface="Times New Roman Regular" panose="02020603050405020304" charset="0"/>
            </a:endParaRPr>
          </a:p>
          <a:p>
            <a:pPr algn="just"/>
            <a:endParaRPr lang="en-US" sz="1600">
              <a:latin typeface="Times New Roman Regular" panose="02020603050405020304" charset="0"/>
              <a:cs typeface="Times New Roman Regular" panose="02020603050405020304" charset="0"/>
            </a:endParaRPr>
          </a:p>
          <a:p>
            <a:pPr algn="just"/>
            <a:r>
              <a:rPr lang="en-US" sz="1600">
                <a:latin typeface="Times New Roman Regular" panose="02020603050405020304" charset="0"/>
                <a:cs typeface="Times New Roman Regular" panose="02020603050405020304" charset="0"/>
              </a:rPr>
              <a:t>In essence, the ROF filter is a powerful tool in the realm of image processing, offering a robust solution to the challenge of impulse noise without compromising the image’s original details. Its step-by-step procedure ensures a meticulous approach to noise reduction, resulting in enhanced image clarity and quality.</a:t>
            </a:r>
            <a:endParaRPr lang="en-US" sz="1600">
              <a:latin typeface="Times New Roman Regular" panose="02020603050405020304" charset="0"/>
              <a:cs typeface="Times New Roman Regular"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1000" fill="hold"/>
                                        <p:tgtEl>
                                          <p:spTgt spid="43"/>
                                        </p:tgtEl>
                                        <p:attrNameLst>
                                          <p:attrName>ppt_w</p:attrName>
                                        </p:attrNameLst>
                                      </p:cBhvr>
                                      <p:tavLst>
                                        <p:tav tm="0">
                                          <p:val>
                                            <p:strVal val="#ppt_w+.3"/>
                                          </p:val>
                                        </p:tav>
                                        <p:tav tm="100000">
                                          <p:val>
                                            <p:strVal val="#ppt_w"/>
                                          </p:val>
                                        </p:tav>
                                      </p:tavLst>
                                    </p:anim>
                                    <p:anim calcmode="lin" valueType="num">
                                      <p:cBhvr>
                                        <p:cTn id="8" dur="1000" fill="hold"/>
                                        <p:tgtEl>
                                          <p:spTgt spid="43"/>
                                        </p:tgtEl>
                                        <p:attrNameLst>
                                          <p:attrName>ppt_h</p:attrName>
                                        </p:attrNameLst>
                                      </p:cBhvr>
                                      <p:tavLst>
                                        <p:tav tm="0">
                                          <p:val>
                                            <p:strVal val="#ppt_h"/>
                                          </p:val>
                                        </p:tav>
                                        <p:tav tm="100000">
                                          <p:val>
                                            <p:strVal val="#ppt_h"/>
                                          </p:val>
                                        </p:tav>
                                      </p:tavLst>
                                    </p:anim>
                                    <p:animEffect transition="in" filter="fade">
                                      <p:cBhvr>
                                        <p:cTn id="9" dur="1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5" name="Oval 3"/>
          <p:cNvSpPr/>
          <p:nvPr/>
        </p:nvSpPr>
        <p:spPr>
          <a:xfrm>
            <a:off x="5670985" y="2531439"/>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6" name="Oval 9"/>
          <p:cNvSpPr/>
          <p:nvPr/>
        </p:nvSpPr>
        <p:spPr>
          <a:xfrm>
            <a:off x="7057258"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8" name="Oval 11"/>
          <p:cNvSpPr/>
          <p:nvPr/>
        </p:nvSpPr>
        <p:spPr>
          <a:xfrm>
            <a:off x="4306817"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9" name="Inhaltsplatzhalter 4"/>
          <p:cNvSpPr txBox="1"/>
          <p:nvPr/>
        </p:nvSpPr>
        <p:spPr>
          <a:xfrm>
            <a:off x="4941938" y="306871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01</a:t>
            </a:r>
            <a:endParaRPr lang="en-US" sz="2000" dirty="0">
              <a:latin typeface="Arial" panose="020B0604020202020204" pitchFamily="34" charset="0"/>
            </a:endParaRPr>
          </a:p>
        </p:txBody>
      </p:sp>
      <p:sp>
        <p:nvSpPr>
          <p:cNvPr id="20" name="Inhaltsplatzhalter 4"/>
          <p:cNvSpPr txBox="1"/>
          <p:nvPr/>
        </p:nvSpPr>
        <p:spPr>
          <a:xfrm>
            <a:off x="4656749" y="4866572"/>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04</a:t>
            </a:r>
            <a:endParaRPr lang="en-US" sz="2000" dirty="0">
              <a:latin typeface="Arial" panose="020B0604020202020204" pitchFamily="34" charset="0"/>
            </a:endParaRPr>
          </a:p>
        </p:txBody>
      </p:sp>
      <p:sp>
        <p:nvSpPr>
          <p:cNvPr id="21" name="Inhaltsplatzhalter 4"/>
          <p:cNvSpPr txBox="1"/>
          <p:nvPr/>
        </p:nvSpPr>
        <p:spPr>
          <a:xfrm>
            <a:off x="6821589" y="3373940"/>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02</a:t>
            </a:r>
            <a:endParaRPr lang="en-US" sz="2000" dirty="0">
              <a:latin typeface="Arial" panose="020B0604020202020204" pitchFamily="34" charset="0"/>
            </a:endParaRPr>
          </a:p>
        </p:txBody>
      </p:sp>
      <p:sp>
        <p:nvSpPr>
          <p:cNvPr id="22" name="Inhaltsplatzhalter 4"/>
          <p:cNvSpPr txBox="1"/>
          <p:nvPr/>
        </p:nvSpPr>
        <p:spPr>
          <a:xfrm>
            <a:off x="6646216" y="517452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03</a:t>
            </a:r>
            <a:endParaRPr lang="en-US" sz="2000" dirty="0">
              <a:latin typeface="Arial" panose="020B0604020202020204" pitchFamily="34" charset="0"/>
            </a:endParaRPr>
          </a:p>
        </p:txBody>
      </p:sp>
      <p:sp>
        <p:nvSpPr>
          <p:cNvPr id="43" name="文本框 42"/>
          <p:cNvSpPr txBox="1"/>
          <p:nvPr/>
        </p:nvSpPr>
        <p:spPr>
          <a:xfrm>
            <a:off x="2031803" y="59807"/>
            <a:ext cx="10215880" cy="645160"/>
          </a:xfrm>
          <a:prstGeom prst="rect">
            <a:avLst/>
          </a:prstGeom>
          <a:noFill/>
        </p:spPr>
        <p:txBody>
          <a:bodyPr wrap="none" rtlCol="0">
            <a:spAutoFit/>
          </a:bodyPr>
          <a:lstStyle/>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3.3 Impulse noise detector &amp; density predictor</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76"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4" name="Text Box 3"/>
          <p:cNvSpPr txBox="1"/>
          <p:nvPr/>
        </p:nvSpPr>
        <p:spPr>
          <a:xfrm>
            <a:off x="2514600" y="821055"/>
            <a:ext cx="9671685" cy="1753235"/>
          </a:xfrm>
          <a:prstGeom prst="rect">
            <a:avLst/>
          </a:prstGeom>
          <a:noFill/>
        </p:spPr>
        <p:txBody>
          <a:bodyPr wrap="square" rtlCol="0">
            <a:spAutoFit/>
          </a:bodyPr>
          <a:p>
            <a:pPr algn="l"/>
            <a:r>
              <a:rPr lang="en-US">
                <a:latin typeface="Times New Roman Regular" panose="02020603050405020304" charset="0"/>
                <a:cs typeface="Times New Roman Regular" panose="02020603050405020304" charset="0"/>
              </a:rPr>
              <a:t>Build a two-dimensional index matrix Fij with element values of 0 or 1. The procedure for determining the value of index 0 or 1 in each index matrix Fij is as follows:</a:t>
            </a:r>
            <a:endParaRPr lang="en-US">
              <a:latin typeface="Times New Roman Regular" panose="02020603050405020304" charset="0"/>
              <a:cs typeface="Times New Roman Regular" panose="02020603050405020304" charset="0"/>
            </a:endParaRPr>
          </a:p>
          <a:p>
            <a:pPr algn="l"/>
            <a:r>
              <a:rPr lang="en-US">
                <a:latin typeface="Times New Roman Regular" panose="02020603050405020304" charset="0"/>
                <a:cs typeface="Times New Roman Regular" panose="02020603050405020304" charset="0"/>
              </a:rPr>
              <a:t>Create a (2M × 1)(2M × 1) neighborhood region with Pij as the center for each pixel Pij at position (i, j) in the picture.</a:t>
            </a:r>
            <a:endParaRPr lang="en-US">
              <a:latin typeface="Times New Roman Regular" panose="02020603050405020304" charset="0"/>
              <a:cs typeface="Times New Roman Regular" panose="02020603050405020304" charset="0"/>
            </a:endParaRPr>
          </a:p>
          <a:p>
            <a:pPr algn="l"/>
            <a:endParaRPr lang="en-US">
              <a:latin typeface="Times New Roman Regular" panose="02020603050405020304" charset="0"/>
              <a:cs typeface="Times New Roman Regular" panose="02020603050405020304" charset="0"/>
            </a:endParaRPr>
          </a:p>
          <a:p>
            <a:pPr algn="l"/>
            <a:endParaRPr lang="en-US">
              <a:latin typeface="Times New Roman Regular" panose="02020603050405020304" charset="0"/>
              <a:cs typeface="Times New Roman Regular" panose="02020603050405020304" charset="0"/>
            </a:endParaRPr>
          </a:p>
        </p:txBody>
      </p:sp>
      <p:sp>
        <p:nvSpPr>
          <p:cNvPr id="5" name="Text Box 4"/>
          <p:cNvSpPr txBox="1"/>
          <p:nvPr/>
        </p:nvSpPr>
        <p:spPr>
          <a:xfrm>
            <a:off x="145415" y="3475355"/>
            <a:ext cx="12045950" cy="107632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If S(⌊α/2⌋ + 1) ≤ Pij ≤ S(n − (⌊α/2⌋)) where αan integer and 0 ≤ α ≤ n then Pij is an uncorrupted pixel, and the value of Fij is set to 0. Otherwise, the pixel is mutated, and the value of Fij is set to 1.</a:t>
            </a:r>
            <a:endParaRPr lang="en-US" sz="1600">
              <a:latin typeface="Times New Roman Regular" panose="02020603050405020304" charset="0"/>
              <a:cs typeface="Times New Roman Regular" panose="02020603050405020304" charset="0"/>
            </a:endParaRPr>
          </a:p>
          <a:p>
            <a:pPr algn="l"/>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Calculate the percentage of impulse noise forecast using the following formula:</a:t>
            </a:r>
            <a:endParaRPr lang="en-US" sz="1600">
              <a:latin typeface="Times New Roman Regular" panose="02020603050405020304" charset="0"/>
              <a:cs typeface="Times New Roman Regular" panose="02020603050405020304" charset="0"/>
            </a:endParaRPr>
          </a:p>
        </p:txBody>
      </p:sp>
      <p:sp>
        <p:nvSpPr>
          <p:cNvPr id="6" name="Text Box 5"/>
          <p:cNvSpPr txBox="1"/>
          <p:nvPr/>
        </p:nvSpPr>
        <p:spPr>
          <a:xfrm>
            <a:off x="94615" y="2115185"/>
            <a:ext cx="11371580" cy="1476375"/>
          </a:xfrm>
          <a:prstGeom prst="rect">
            <a:avLst/>
          </a:prstGeom>
          <a:noFill/>
        </p:spPr>
        <p:txBody>
          <a:bodyPr wrap="none" rtlCol="0">
            <a:spAutoFit/>
          </a:bodyPr>
          <a:p>
            <a:pPr algn="l"/>
            <a:r>
              <a:rPr lang="en-US">
                <a:latin typeface="Times New Roman Regular" panose="02020603050405020304" charset="0"/>
                <a:cs typeface="Times New Roman Regular" panose="02020603050405020304" charset="0"/>
                <a:sym typeface="+mn-ea"/>
              </a:rPr>
              <a:t>If Pij equals 0 or 255, then Pij is a corrupted pixel, and the value of Fij should be set to 1.</a:t>
            </a:r>
            <a:endParaRPr lang="en-US">
              <a:latin typeface="Times New Roman Regular" panose="02020603050405020304" charset="0"/>
              <a:cs typeface="Times New Roman Regular" panose="02020603050405020304" charset="0"/>
            </a:endParaRPr>
          </a:p>
          <a:p>
            <a:pPr algn="l"/>
            <a:endParaRPr lang="en-US">
              <a:latin typeface="Times New Roman Regular" panose="02020603050405020304" charset="0"/>
              <a:cs typeface="Times New Roman Regular" panose="02020603050405020304" charset="0"/>
            </a:endParaRPr>
          </a:p>
          <a:p>
            <a:pPr algn="l"/>
            <a:r>
              <a:rPr lang="en-US">
                <a:latin typeface="Times New Roman Regular" panose="02020603050405020304" charset="0"/>
                <a:cs typeface="Times New Roman Regular" panose="02020603050405020304" charset="0"/>
                <a:sym typeface="+mn-ea"/>
              </a:rPr>
              <a:t>If Pij is between 0 and 255, then Pij could be an uncorrupted pixel. So, determine whether or not it is corrupted. To do so, </a:t>
            </a:r>
            <a:endParaRPr lang="en-US">
              <a:latin typeface="Times New Roman Regular" panose="02020603050405020304" charset="0"/>
              <a:cs typeface="Times New Roman Regular" panose="02020603050405020304" charset="0"/>
              <a:sym typeface="+mn-ea"/>
            </a:endParaRPr>
          </a:p>
          <a:p>
            <a:pPr algn="l"/>
            <a:r>
              <a:rPr lang="en-US">
                <a:latin typeface="Times New Roman Regular" panose="02020603050405020304" charset="0"/>
                <a:cs typeface="Times New Roman Regular" panose="02020603050405020304" charset="0"/>
                <a:sym typeface="+mn-ea"/>
              </a:rPr>
              <a:t>first translate the window into a 1-D vector S and then sort the elements of S in ascending order.</a:t>
            </a:r>
            <a:endParaRPr lang="en-US">
              <a:latin typeface="Times New Roman Regular" panose="02020603050405020304" charset="0"/>
              <a:cs typeface="Times New Roman Regular" panose="02020603050405020304" charset="0"/>
            </a:endParaRPr>
          </a:p>
          <a:p>
            <a:endParaRPr lang="en-US"/>
          </a:p>
        </p:txBody>
      </p:sp>
      <mc:AlternateContent xmlns:mc="http://schemas.openxmlformats.org/markup-compatibility/2006">
        <mc:Choice xmlns:a14="http://schemas.microsoft.com/office/drawing/2010/main" Requires="a14">
          <p:sp>
            <p:nvSpPr>
              <p:cNvPr id="45" name="Text Box 44"/>
              <p:cNvSpPr txBox="1"/>
              <p:nvPr/>
            </p:nvSpPr>
            <p:spPr>
              <a:xfrm>
                <a:off x="219964" y="4692269"/>
                <a:ext cx="3813175" cy="736600"/>
              </a:xfrm>
              <a:prstGeom prst="rect">
                <a:avLst/>
              </a:prstGeom>
              <a:noFill/>
            </p:spPr>
            <p:txBody>
              <a:bodyPr wrap="none" rtlCol="0" anchor="t">
                <a:spAutoFit/>
              </a:bodyPr>
              <a:p>
                <a:pPr algn="l"/>
                <a14:m>
                  <m:oMathPara xmlns:m="http://schemas.openxmlformats.org/officeDocument/2006/math">
                    <m:oMathParaPr>
                      <m:jc m:val="centerGroup"/>
                    </m:oMathParaPr>
                    <m:oMath xmlns:m="http://schemas.openxmlformats.org/officeDocument/2006/math">
                      <m:r>
                        <a:rPr lang="en-US" i="1">
                          <a:latin typeface="DejaVu Math TeX Gyre" panose="02000503000000000000" charset="0"/>
                          <a:cs typeface="DejaVu Math TeX Gyre" panose="02000503000000000000" charset="0"/>
                        </a:rPr>
                        <m:t>𝜌</m:t>
                      </m:r>
                      <m:r>
                        <a:rPr lang="en-US" i="1">
                          <a:latin typeface="DejaVu Math TeX Gyre" panose="02000503000000000000" charset="0"/>
                          <a:cs typeface="DejaVu Math TeX Gyre" panose="02000503000000000000" charset="0"/>
                        </a:rPr>
                        <m:t>=</m:t>
                      </m:r>
                      <m:f>
                        <m:fPr>
                          <m:ctrlPr>
                            <a:rPr lang="en-US" i="1">
                              <a:latin typeface="DejaVu Math TeX Gyre" panose="02000503000000000000" charset="0"/>
                              <a:cs typeface="DejaVu Math TeX Gyre" panose="02000503000000000000" charset="0"/>
                            </a:rPr>
                          </m:ctrlPr>
                        </m:fPr>
                        <m:num>
                          <m:r>
                            <a:rPr lang="en-US" i="1">
                              <a:latin typeface="DejaVu Math TeX Gyre" panose="02000503000000000000" charset="0"/>
                              <a:cs typeface="DejaVu Math TeX Gyre" panose="02000503000000000000" charset="0"/>
                            </a:rPr>
                            <m:t>1</m:t>
                          </m:r>
                        </m:num>
                        <m:den>
                          <m:r>
                            <a:rPr lang="en-US" i="1">
                              <a:latin typeface="DejaVu Math TeX Gyre" panose="02000503000000000000" charset="0"/>
                              <a:cs typeface="DejaVu Math TeX Gyre" panose="02000503000000000000" charset="0"/>
                            </a:rPr>
                            <m:t>𝑀𝑁</m:t>
                          </m:r>
                        </m:den>
                      </m:f>
                      <m:nary>
                        <m:naryPr>
                          <m:chr m:val="∑"/>
                          <m:limLoc m:val="undOvr"/>
                          <m:ctrlPr>
                            <a:rPr lang="en-US" i="1">
                              <a:latin typeface="DejaVu Math TeX Gyre" panose="02000503000000000000" charset="0"/>
                              <a:cs typeface="DejaVu Math TeX Gyre" panose="02000503000000000000" charset="0"/>
                            </a:rPr>
                          </m:ctrlPr>
                        </m:naryPr>
                        <m:sub>
                          <m:r>
                            <a:rPr lang="en-US" i="1">
                              <a:latin typeface="DejaVu Math TeX Gyre" panose="02000503000000000000" charset="0"/>
                              <a:cs typeface="DejaVu Math TeX Gyre" panose="02000503000000000000" charset="0"/>
                            </a:rPr>
                            <m:t>𝑖</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1</m:t>
                          </m:r>
                        </m:sub>
                        <m:sup>
                          <m:r>
                            <a:rPr lang="en-US" i="1">
                              <a:latin typeface="DejaVu Math TeX Gyre" panose="02000503000000000000" charset="0"/>
                              <a:cs typeface="DejaVu Math TeX Gyre" panose="02000503000000000000" charset="0"/>
                            </a:rPr>
                            <m:t>𝑀</m:t>
                          </m:r>
                        </m:sup>
                        <m:e>
                          <m:nary>
                            <m:naryPr>
                              <m:chr m:val="∑"/>
                              <m:limLoc m:val="undOvr"/>
                              <m:ctrlPr>
                                <a:rPr lang="en-US" i="1">
                                  <a:latin typeface="DejaVu Math TeX Gyre" panose="02000503000000000000" charset="0"/>
                                  <a:cs typeface="DejaVu Math TeX Gyre" panose="02000503000000000000" charset="0"/>
                                </a:rPr>
                              </m:ctrlPr>
                            </m:naryPr>
                            <m:sub>
                              <m:r>
                                <a:rPr lang="en-US" i="1">
                                  <a:latin typeface="DejaVu Math TeX Gyre" panose="02000503000000000000" charset="0"/>
                                  <a:cs typeface="DejaVu Math TeX Gyre" panose="02000503000000000000" charset="0"/>
                                </a:rPr>
                                <m:t>𝑗</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1</m:t>
                              </m:r>
                            </m:sub>
                            <m:sup>
                              <m:r>
                                <a:rPr lang="en-US" i="1">
                                  <a:latin typeface="DejaVu Math TeX Gyre" panose="02000503000000000000" charset="0"/>
                                  <a:cs typeface="DejaVu Math TeX Gyre" panose="02000503000000000000" charset="0"/>
                                </a:rPr>
                                <m:t>𝑁</m:t>
                              </m:r>
                            </m:sup>
                            <m:e>
                              <m:r>
                                <a:rPr lang="en-US">
                                  <a:latin typeface="Times New Roman Regular" panose="02020603050405020304" charset="0"/>
                                  <a:cs typeface="Times New Roman Regular" panose="02020603050405020304" charset="0"/>
                                  <a:sym typeface="+mn-ea"/>
                                </a:rPr>
                                <m:t>𝐹𝑖𝑗</m:t>
                              </m:r>
                            </m:e>
                          </m:nary>
                        </m:e>
                      </m:nary>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100</m:t>
                      </m:r>
                      <m:r>
                        <a:rPr lang="en-US" i="1">
                          <a:latin typeface="DejaVu Math TeX Gyre" panose="02000503000000000000" charset="0"/>
                          <a:cs typeface="DejaVu Math TeX Gyre" panose="02000503000000000000" charset="0"/>
                        </a:rPr>
                        <m:t>%</m:t>
                      </m:r>
                    </m:oMath>
                  </m:oMathPara>
                </a14:m>
                <a:endParaRPr lang="en-US"/>
              </a:p>
            </p:txBody>
          </p:sp>
        </mc:Choice>
        <mc:Fallback>
          <p:sp>
            <p:nvSpPr>
              <p:cNvPr id="45" name="Text Box 44"/>
              <p:cNvSpPr txBox="1">
                <a:spLocks noRot="1" noChangeAspect="1" noMove="1" noResize="1" noEditPoints="1" noAdjustHandles="1" noChangeArrowheads="1" noChangeShapeType="1" noTextEdit="1"/>
              </p:cNvSpPr>
              <p:nvPr/>
            </p:nvSpPr>
            <p:spPr>
              <a:xfrm>
                <a:off x="219964" y="4692269"/>
                <a:ext cx="3813175" cy="736600"/>
              </a:xfrm>
              <a:prstGeom prst="rect">
                <a:avLst/>
              </a:prstGeom>
              <a:blipFill rotWithShape="1">
                <a:blip r:embed="rId2"/>
                <a:stretch>
                  <a:fillRect l="-7" t="-34" r="7" b="34"/>
                </a:stretch>
              </a:blipFill>
            </p:spPr>
            <p:txBody>
              <a:bodyPr/>
              <a:lstStyle/>
              <a:p>
                <a:r>
                  <a:rPr lang="en-US" altLang="en-US">
                    <a:noFill/>
                  </a:rPr>
                  <a:t> </a:t>
                </a:r>
              </a:p>
            </p:txBody>
          </p:sp>
        </mc:Fallback>
      </mc:AlternateContent>
      <p:sp>
        <p:nvSpPr>
          <p:cNvPr id="46" name="Text Box 45"/>
          <p:cNvSpPr txBox="1"/>
          <p:nvPr/>
        </p:nvSpPr>
        <p:spPr>
          <a:xfrm>
            <a:off x="219710" y="5568950"/>
            <a:ext cx="10418445" cy="107632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Denoted:</a:t>
            </a:r>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ρ is the percentage of impulse noise prediction</a:t>
            </a:r>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Fij is index matrix 2D at coordinate (i, j)</a:t>
            </a:r>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M is the total of rows and N is the total of columns.</a:t>
            </a:r>
            <a:endParaRPr lang="en-US" sz="1600">
              <a:latin typeface="Times New Roman Regular" panose="02020603050405020304" charset="0"/>
              <a:cs typeface="Times New Roman Regular" panose="02020603050405020304" charset="0"/>
            </a:endParaRPr>
          </a:p>
        </p:txBody>
      </p:sp>
      <p:sp>
        <p:nvSpPr>
          <p:cNvPr id="3" name="Text Box 2"/>
          <p:cNvSpPr txBox="1"/>
          <p:nvPr/>
        </p:nvSpPr>
        <p:spPr>
          <a:xfrm>
            <a:off x="11132185" y="4973955"/>
            <a:ext cx="426720" cy="368300"/>
          </a:xfrm>
          <a:prstGeom prst="rect">
            <a:avLst/>
          </a:prstGeom>
          <a:noFill/>
        </p:spPr>
        <p:txBody>
          <a:bodyPr wrap="none" rtlCol="0">
            <a:spAutoFit/>
          </a:bodyPr>
          <a:p>
            <a:r>
              <a:rPr lang="en-US"/>
              <a:t>(1)</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1000" fill="hold"/>
                                        <p:tgtEl>
                                          <p:spTgt spid="43"/>
                                        </p:tgtEl>
                                        <p:attrNameLst>
                                          <p:attrName>ppt_w</p:attrName>
                                        </p:attrNameLst>
                                      </p:cBhvr>
                                      <p:tavLst>
                                        <p:tav tm="0">
                                          <p:val>
                                            <p:strVal val="#ppt_w+.3"/>
                                          </p:val>
                                        </p:tav>
                                        <p:tav tm="100000">
                                          <p:val>
                                            <p:strVal val="#ppt_w"/>
                                          </p:val>
                                        </p:tav>
                                      </p:tavLst>
                                    </p:anim>
                                    <p:anim calcmode="lin" valueType="num">
                                      <p:cBhvr>
                                        <p:cTn id="8" dur="1000" fill="hold"/>
                                        <p:tgtEl>
                                          <p:spTgt spid="43"/>
                                        </p:tgtEl>
                                        <p:attrNameLst>
                                          <p:attrName>ppt_h</p:attrName>
                                        </p:attrNameLst>
                                      </p:cBhvr>
                                      <p:tavLst>
                                        <p:tav tm="0">
                                          <p:val>
                                            <p:strVal val="#ppt_h"/>
                                          </p:val>
                                        </p:tav>
                                        <p:tav tm="100000">
                                          <p:val>
                                            <p:strVal val="#ppt_h"/>
                                          </p:val>
                                        </p:tav>
                                      </p:tavLst>
                                    </p:anim>
                                    <p:animEffect transition="in" filter="fade">
                                      <p:cBhvr>
                                        <p:cTn id="9" dur="1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5" name="Oval 3"/>
          <p:cNvSpPr/>
          <p:nvPr/>
        </p:nvSpPr>
        <p:spPr>
          <a:xfrm>
            <a:off x="5670985" y="2531439"/>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6" name="Oval 9"/>
          <p:cNvSpPr/>
          <p:nvPr/>
        </p:nvSpPr>
        <p:spPr>
          <a:xfrm>
            <a:off x="7057258"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8" name="Oval 11"/>
          <p:cNvSpPr/>
          <p:nvPr/>
        </p:nvSpPr>
        <p:spPr>
          <a:xfrm>
            <a:off x="4306817"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9" name="Inhaltsplatzhalter 4"/>
          <p:cNvSpPr txBox="1"/>
          <p:nvPr/>
        </p:nvSpPr>
        <p:spPr>
          <a:xfrm>
            <a:off x="4941938" y="306871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01</a:t>
            </a:r>
            <a:endParaRPr lang="en-US" sz="2000" dirty="0">
              <a:latin typeface="Arial" panose="020B0604020202020204" pitchFamily="34" charset="0"/>
            </a:endParaRPr>
          </a:p>
        </p:txBody>
      </p:sp>
      <p:sp>
        <p:nvSpPr>
          <p:cNvPr id="20" name="Inhaltsplatzhalter 4"/>
          <p:cNvSpPr txBox="1"/>
          <p:nvPr/>
        </p:nvSpPr>
        <p:spPr>
          <a:xfrm>
            <a:off x="4656749" y="4866572"/>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04</a:t>
            </a:r>
            <a:endParaRPr lang="en-US" sz="2000" dirty="0">
              <a:latin typeface="Arial" panose="020B0604020202020204" pitchFamily="34" charset="0"/>
            </a:endParaRPr>
          </a:p>
        </p:txBody>
      </p:sp>
      <p:sp>
        <p:nvSpPr>
          <p:cNvPr id="21" name="Inhaltsplatzhalter 4"/>
          <p:cNvSpPr txBox="1"/>
          <p:nvPr/>
        </p:nvSpPr>
        <p:spPr>
          <a:xfrm>
            <a:off x="6821589" y="3373940"/>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02</a:t>
            </a:r>
            <a:endParaRPr lang="en-US" sz="2000" dirty="0">
              <a:latin typeface="Arial" panose="020B0604020202020204" pitchFamily="34" charset="0"/>
            </a:endParaRPr>
          </a:p>
        </p:txBody>
      </p:sp>
      <p:sp>
        <p:nvSpPr>
          <p:cNvPr id="22" name="Inhaltsplatzhalter 4"/>
          <p:cNvSpPr txBox="1"/>
          <p:nvPr/>
        </p:nvSpPr>
        <p:spPr>
          <a:xfrm>
            <a:off x="6646216" y="517452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03</a:t>
            </a:r>
            <a:endParaRPr lang="en-US" sz="2000" dirty="0">
              <a:latin typeface="Arial" panose="020B0604020202020204" pitchFamily="34" charset="0"/>
            </a:endParaRPr>
          </a:p>
        </p:txBody>
      </p:sp>
      <p:sp>
        <p:nvSpPr>
          <p:cNvPr id="43" name="文本框 42"/>
          <p:cNvSpPr txBox="1"/>
          <p:nvPr/>
        </p:nvSpPr>
        <p:spPr>
          <a:xfrm>
            <a:off x="2643308" y="102352"/>
            <a:ext cx="5872480" cy="645160"/>
          </a:xfrm>
          <a:prstGeom prst="rect">
            <a:avLst/>
          </a:prstGeom>
          <a:noFill/>
        </p:spPr>
        <p:txBody>
          <a:bodyPr wrap="none" rtlCol="0">
            <a:spAutoFit/>
          </a:bodyPr>
          <a:lstStyle/>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3.4  Rank order fuzzy filter</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76"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3" name="Text Box 2"/>
          <p:cNvSpPr txBox="1"/>
          <p:nvPr/>
        </p:nvSpPr>
        <p:spPr>
          <a:xfrm>
            <a:off x="2520315" y="799465"/>
            <a:ext cx="9671685" cy="1198880"/>
          </a:xfrm>
          <a:prstGeom prst="rect">
            <a:avLst/>
          </a:prstGeom>
          <a:noFill/>
        </p:spPr>
        <p:txBody>
          <a:bodyPr wrap="square" rtlCol="0">
            <a:spAutoFit/>
          </a:bodyPr>
          <a:p>
            <a:pPr algn="l"/>
            <a:r>
              <a:rPr lang="en-US">
                <a:latin typeface="Times New Roman Regular" panose="02020603050405020304" charset="0"/>
                <a:cs typeface="Times New Roman Regular" panose="02020603050405020304" charset="0"/>
              </a:rPr>
              <a:t>Set the value of each noise element, where “salt or 255” by “0”. So that Pij only has one noise model that is “pepper or 0”. If Pij is an uncorrupted pixel then its value is left unchanged. Otherwise, follow the following step:</a:t>
            </a:r>
            <a:endParaRPr lang="en-US">
              <a:latin typeface="Times New Roman Regular" panose="02020603050405020304" charset="0"/>
              <a:cs typeface="Times New Roman Regular" panose="02020603050405020304" charset="0"/>
            </a:endParaRPr>
          </a:p>
          <a:p>
            <a:pPr algn="l"/>
            <a:r>
              <a:rPr lang="en-US">
                <a:latin typeface="Times New Roman Regular" panose="02020603050405020304" charset="0"/>
                <a:cs typeface="Times New Roman Regular" panose="02020603050405020304" charset="0"/>
              </a:rPr>
              <a:t>Select 2-D window of size(2M × 1) (2M × 1). Assume that the pixel being filtered isPij.</a:t>
            </a:r>
            <a:endParaRPr lang="en-US">
              <a:latin typeface="Times New Roman Regular" panose="02020603050405020304" charset="0"/>
              <a:cs typeface="Times New Roman Regular" panose="02020603050405020304" charset="0"/>
            </a:endParaRPr>
          </a:p>
        </p:txBody>
      </p:sp>
      <p:sp>
        <p:nvSpPr>
          <p:cNvPr id="7" name="Text Box 6"/>
          <p:cNvSpPr txBox="1"/>
          <p:nvPr/>
        </p:nvSpPr>
        <p:spPr>
          <a:xfrm>
            <a:off x="0" y="2010410"/>
            <a:ext cx="12113260" cy="107632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Matrix elements of the window should be sorted starting from the smallest value to the largest value. If the selected window contains all elements as 0’s then increase the window size by one and again check the increased window. If increased window contains all 0’s, then again increase window size by one. This process is repeated until we have a window with some element (except 0) on it or the maximum window size limit is reached.</a:t>
            </a:r>
            <a:endParaRPr lang="en-US" sz="1600">
              <a:latin typeface="Times New Roman Regular" panose="02020603050405020304" charset="0"/>
              <a:cs typeface="Times New Roman Regular" panose="02020603050405020304" charset="0"/>
            </a:endParaRPr>
          </a:p>
        </p:txBody>
      </p:sp>
      <p:sp>
        <p:nvSpPr>
          <p:cNvPr id="8" name="Text Box 7"/>
          <p:cNvSpPr txBox="1"/>
          <p:nvPr/>
        </p:nvSpPr>
        <p:spPr>
          <a:xfrm>
            <a:off x="0" y="3061970"/>
            <a:ext cx="7971155" cy="82994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Eliminate the 0 from the window and find the average and median of the remaining pixels. Suppose average and median is denoted by Aij and Mij.</a:t>
            </a:r>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Calculate first order absolute differences D′(i + k, j + l) by:</a:t>
            </a:r>
            <a:endParaRPr lang="en-US" sz="1600">
              <a:latin typeface="Times New Roman Regular" panose="02020603050405020304" charset="0"/>
              <a:cs typeface="Times New Roman Regular" panose="02020603050405020304" charset="0"/>
            </a:endParaRPr>
          </a:p>
        </p:txBody>
      </p:sp>
      <mc:AlternateContent xmlns:mc="http://schemas.openxmlformats.org/markup-compatibility/2006">
        <mc:Choice xmlns:a14="http://schemas.microsoft.com/office/drawing/2010/main" Requires="a14">
          <p:sp>
            <p:nvSpPr>
              <p:cNvPr id="10" name="Text Box 9"/>
              <p:cNvSpPr txBox="1"/>
              <p:nvPr/>
            </p:nvSpPr>
            <p:spPr>
              <a:xfrm>
                <a:off x="118110" y="3806190"/>
                <a:ext cx="5077460" cy="437515"/>
              </a:xfrm>
              <a:prstGeom prst="rect">
                <a:avLst/>
              </a:prstGeom>
              <a:noFill/>
            </p:spPr>
            <p:txBody>
              <a:bodyPr wrap="none" rtlCol="0">
                <a:spAutoFit/>
              </a:bodyPr>
              <a:p>
                <a14:m>
                  <m:oMath xmlns:m="http://schemas.openxmlformats.org/officeDocument/2006/math">
                    <m:sSup>
                      <m:sSupPr>
                        <m:ctrlPr>
                          <a:rPr lang="en-US" i="1">
                            <a:latin typeface="DejaVu Math TeX Gyre" panose="02000503000000000000" charset="0"/>
                            <a:cs typeface="DejaVu Math TeX Gyre" panose="02000503000000000000" charset="0"/>
                          </a:rPr>
                        </m:ctrlPr>
                      </m:sSupPr>
                      <m:e>
                        <m:r>
                          <a:rPr lang="en-US" i="1">
                            <a:latin typeface="DejaVu Math TeX Gyre" panose="02000503000000000000" charset="0"/>
                            <a:cs typeface="DejaVu Math TeX Gyre" panose="02000503000000000000" charset="0"/>
                          </a:rPr>
                          <m:t>𝐷</m:t>
                        </m:r>
                      </m:e>
                      <m:sup>
                        <m:r>
                          <a:rPr lang="en-US" i="1">
                            <a:latin typeface="DejaVu Math TeX Gyre" panose="02000503000000000000" charset="0"/>
                            <a:cs typeface="DejaVu Math TeX Gyre" panose="02000503000000000000" charset="0"/>
                          </a:rPr>
                          <m:t>’</m:t>
                        </m:r>
                      </m:sup>
                    </m:sSup>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𝑖</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𝑘</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𝑗</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𝑙</m:t>
                    </m:r>
                    <m:r>
                      <a:rPr lang="en-US" i="1">
                        <a:latin typeface="DejaVu Math TeX Gyre" panose="02000503000000000000" charset="0"/>
                        <a:cs typeface="DejaVu Math TeX Gyre" panose="02000503000000000000" charset="0"/>
                      </a:rPr>
                      <m:t>)=</m:t>
                    </m:r>
                    <m:d>
                      <m:dPr>
                        <m:begChr m:val="|"/>
                        <m:endChr m:val="|"/>
                        <m:ctrlPr>
                          <a:rPr lang="en-US" i="1">
                            <a:latin typeface="DejaVu Math TeX Gyre" panose="02000503000000000000" charset="0"/>
                            <a:cs typeface="DejaVu Math TeX Gyre" panose="02000503000000000000" charset="0"/>
                          </a:rPr>
                        </m:ctrlPr>
                      </m:dPr>
                      <m:e>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𝑝</m:t>
                            </m:r>
                          </m:e>
                          <m:sub>
                            <m:r>
                              <a:rPr lang="en-US" i="1">
                                <a:latin typeface="DejaVu Math TeX Gyre" panose="02000503000000000000" charset="0"/>
                                <a:cs typeface="DejaVu Math TeX Gyre" panose="02000503000000000000" charset="0"/>
                              </a:rPr>
                              <m:t>𝑖</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𝑘</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𝑗</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𝑙</m:t>
                            </m:r>
                          </m:sub>
                        </m:sSub>
                        <m:r>
                          <a:rPr lang="en-US" i="1">
                            <a:latin typeface="DejaVu Math TeX Gyre" panose="02000503000000000000" charset="0"/>
                            <a:cs typeface="DejaVu Math TeX Gyre" panose="02000503000000000000" charset="0"/>
                          </a:rPr>
                          <m:t>−</m:t>
                        </m:r>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𝑃</m:t>
                            </m:r>
                          </m:e>
                          <m:sub>
                            <m:r>
                              <a:rPr lang="en-US" i="1">
                                <a:latin typeface="DejaVu Math TeX Gyre" panose="02000503000000000000" charset="0"/>
                                <a:cs typeface="DejaVu Math TeX Gyre" panose="02000503000000000000" charset="0"/>
                              </a:rPr>
                              <m:t>𝑖𝑗</m:t>
                            </m:r>
                          </m:sub>
                        </m:sSub>
                      </m:e>
                    </m:d>
                  </m:oMath>
                </a14:m>
                <a:r>
                  <a:rPr lang="en-US"/>
                  <a:t> with k, l </a:t>
                </a:r>
                <a:r>
                  <a:rPr lang="en-US">
                    <a:latin typeface="Arial" panose="020B0604020202020204" pitchFamily="34" charset="0"/>
                    <a:cs typeface="Arial" panose="020B0604020202020204" pitchFamily="34" charset="0"/>
                  </a:rPr>
                  <a:t>≠ 0  </a:t>
                </a:r>
                <a:endParaRPr lang="en-US">
                  <a:latin typeface="Arial" panose="020B0604020202020204" pitchFamily="34" charset="0"/>
                  <a:cs typeface="Arial" panose="020B0604020202020204" pitchFamily="34" charset="0"/>
                </a:endParaRPr>
              </a:p>
            </p:txBody>
          </p:sp>
        </mc:Choice>
        <mc:Fallback>
          <p:sp>
            <p:nvSpPr>
              <p:cNvPr id="10" name="Text Box 9"/>
              <p:cNvSpPr txBox="1">
                <a:spLocks noRot="1" noChangeAspect="1" noMove="1" noResize="1" noEditPoints="1" noAdjustHandles="1" noChangeArrowheads="1" noChangeShapeType="1" noTextEdit="1"/>
              </p:cNvSpPr>
              <p:nvPr/>
            </p:nvSpPr>
            <p:spPr>
              <a:xfrm>
                <a:off x="118110" y="3806190"/>
                <a:ext cx="5077460" cy="437515"/>
              </a:xfrm>
              <a:prstGeom prst="rect">
                <a:avLst/>
              </a:prstGeom>
              <a:blipFill rotWithShape="1">
                <a:blip r:embed="rId2"/>
                <a:stretch>
                  <a:fillRect r="-1701"/>
                </a:stretch>
              </a:blipFill>
            </p:spPr>
            <p:txBody>
              <a:bodyPr/>
              <a:lstStyle/>
              <a:p>
                <a:r>
                  <a:rPr lang="en-US" altLang="en-US">
                    <a:noFill/>
                  </a:rPr>
                  <a:t> </a:t>
                </a:r>
              </a:p>
            </p:txBody>
          </p:sp>
        </mc:Fallback>
      </mc:AlternateContent>
      <p:sp>
        <p:nvSpPr>
          <p:cNvPr id="11" name="Text Box 10"/>
          <p:cNvSpPr txBox="1"/>
          <p:nvPr/>
        </p:nvSpPr>
        <p:spPr>
          <a:xfrm>
            <a:off x="118110" y="4210685"/>
            <a:ext cx="4755515" cy="337185"/>
          </a:xfrm>
          <a:prstGeom prst="rect">
            <a:avLst/>
          </a:prstGeom>
          <a:noFill/>
        </p:spPr>
        <p:txBody>
          <a:bodyPr wrap="none" rtlCol="0">
            <a:spAutoFit/>
          </a:bodyPr>
          <a:p>
            <a:pPr algn="l"/>
            <a:r>
              <a:rPr lang="en-US" sz="1600">
                <a:latin typeface="Times New Roman Regular" panose="02020603050405020304" charset="0"/>
                <a:cs typeface="Times New Roman Regular" panose="02020603050405020304" charset="0"/>
              </a:rPr>
              <a:t>Extract the local information Dij from Wij according to:</a:t>
            </a:r>
            <a:endParaRPr lang="en-US" sz="1600">
              <a:latin typeface="Times New Roman Regular" panose="02020603050405020304" charset="0"/>
              <a:cs typeface="Times New Roman Regular" panose="02020603050405020304" charset="0"/>
            </a:endParaRPr>
          </a:p>
        </p:txBody>
      </p:sp>
      <mc:AlternateContent xmlns:mc="http://schemas.openxmlformats.org/markup-compatibility/2006">
        <mc:Choice xmlns:a14="http://schemas.microsoft.com/office/drawing/2010/main" Requires="a14">
          <p:sp>
            <p:nvSpPr>
              <p:cNvPr id="12" name="Text Box 11"/>
              <p:cNvSpPr txBox="1"/>
              <p:nvPr/>
            </p:nvSpPr>
            <p:spPr>
              <a:xfrm>
                <a:off x="215265" y="4548505"/>
                <a:ext cx="2428240" cy="408940"/>
              </a:xfrm>
              <a:prstGeom prst="rect">
                <a:avLst/>
              </a:prstGeom>
              <a:noFill/>
            </p:spPr>
            <p:txBody>
              <a:bodyPr wrap="none" rtlCol="0">
                <a:spAutoFit/>
              </a:bodyPr>
              <a:p>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 = </m:t>
                      </m:r>
                      <m:r>
                        <a:rPr lang="en-US" i="1">
                          <a:latin typeface="DejaVu Math TeX Gyre" panose="02000503000000000000" charset="0"/>
                          <a:cs typeface="DejaVu Math TeX Gyre" panose="02000503000000000000" charset="0"/>
                        </a:rPr>
                        <m:t>𝑚𝑎𝑥</m:t>
                      </m:r>
                      <m:r>
                        <a:rPr lang="en-US" i="1">
                          <a:latin typeface="DejaVu Math TeX Gyre" panose="02000503000000000000" charset="0"/>
                          <a:cs typeface="DejaVu Math TeX Gyre" panose="02000503000000000000" charset="0"/>
                        </a:rPr>
                        <m:t>(</m:t>
                      </m:r>
                      <m:sSup>
                        <m:sSupPr>
                          <m:ctrlPr>
                            <a:rPr lang="en-US" i="1">
                              <a:latin typeface="DejaVu Math TeX Gyre" panose="02000503000000000000" charset="0"/>
                              <a:cs typeface="DejaVu Math TeX Gyre" panose="02000503000000000000" charset="0"/>
                            </a:rPr>
                          </m:ctrlPr>
                        </m:sSupPr>
                        <m:e>
                          <m:r>
                            <a:rPr lang="en-US" i="1">
                              <a:latin typeface="DejaVu Math TeX Gyre" panose="02000503000000000000" charset="0"/>
                              <a:cs typeface="DejaVu Math TeX Gyre" panose="02000503000000000000" charset="0"/>
                            </a:rPr>
                            <m:t>𝐷</m:t>
                          </m:r>
                        </m:e>
                        <m:sup>
                          <m:r>
                            <a:rPr lang="en-US" i="1">
                              <a:latin typeface="DejaVu Math TeX Gyre" panose="02000503000000000000" charset="0"/>
                              <a:cs typeface="DejaVu Math TeX Gyre" panose="02000503000000000000" charset="0"/>
                            </a:rPr>
                            <m:t>’</m:t>
                          </m:r>
                        </m:sup>
                      </m:sSup>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𝑚</m:t>
                      </m:r>
                      <m:r>
                        <a:rPr lang="en-US" i="1">
                          <a:latin typeface="DejaVu Math TeX Gyre" panose="02000503000000000000" charset="0"/>
                          <a:cs typeface="DejaVu Math TeX Gyre" panose="02000503000000000000" charset="0"/>
                        </a:rPr>
                        <m:t>))</m:t>
                      </m:r>
                    </m:oMath>
                  </m:oMathPara>
                </a14:m>
                <a:endParaRPr lang="en-US"/>
              </a:p>
            </p:txBody>
          </p:sp>
        </mc:Choice>
        <mc:Fallback>
          <p:sp>
            <p:nvSpPr>
              <p:cNvPr id="12" name="Text Box 11"/>
              <p:cNvSpPr txBox="1">
                <a:spLocks noRot="1" noChangeAspect="1" noMove="1" noResize="1" noEditPoints="1" noAdjustHandles="1" noChangeArrowheads="1" noChangeShapeType="1" noTextEdit="1"/>
              </p:cNvSpPr>
              <p:nvPr/>
            </p:nvSpPr>
            <p:spPr>
              <a:xfrm>
                <a:off x="215265" y="4548505"/>
                <a:ext cx="2428240" cy="408940"/>
              </a:xfrm>
              <a:prstGeom prst="rect">
                <a:avLst/>
              </a:prstGeom>
              <a:blipFill rotWithShape="1">
                <a:blip r:embed="rId3"/>
                <a:stretch>
                  <a:fillRect r="-1020"/>
                </a:stretch>
              </a:blipFill>
            </p:spPr>
            <p:txBody>
              <a:bodyPr/>
              <a:lstStyle/>
              <a:p>
                <a:r>
                  <a:rPr lang="en-US" altLang="en-US">
                    <a:noFill/>
                  </a:rPr>
                  <a:t> </a:t>
                </a:r>
              </a:p>
            </p:txBody>
          </p:sp>
        </mc:Fallback>
      </mc:AlternateContent>
      <p:sp>
        <p:nvSpPr>
          <p:cNvPr id="13" name="Text Box 12"/>
          <p:cNvSpPr txBox="1"/>
          <p:nvPr/>
        </p:nvSpPr>
        <p:spPr>
          <a:xfrm>
            <a:off x="155575" y="4899660"/>
            <a:ext cx="6383020" cy="337185"/>
          </a:xfrm>
          <a:prstGeom prst="rect">
            <a:avLst/>
          </a:prstGeom>
          <a:noFill/>
        </p:spPr>
        <p:txBody>
          <a:bodyPr wrap="none" rtlCol="0">
            <a:spAutoFit/>
          </a:bodyPr>
          <a:p>
            <a:pPr algn="l"/>
            <a:r>
              <a:rPr lang="en-US" sz="1600">
                <a:latin typeface="Times New Roman Regular" panose="02020603050405020304" charset="0"/>
                <a:cs typeface="Times New Roman Regular" panose="02020603050405020304" charset="0"/>
              </a:rPr>
              <a:t>Compute the fuzzy membership value μij based on the local information Dij</a:t>
            </a:r>
            <a:endParaRPr lang="en-US" sz="1600">
              <a:latin typeface="Times New Roman Regular" panose="02020603050405020304" charset="0"/>
              <a:cs typeface="Times New Roman Regular" panose="02020603050405020304" charset="0"/>
            </a:endParaRPr>
          </a:p>
        </p:txBody>
      </p:sp>
      <mc:AlternateContent xmlns:mc="http://schemas.openxmlformats.org/markup-compatibility/2006">
        <mc:Choice xmlns:a14="http://schemas.microsoft.com/office/drawing/2010/main" Requires="a14">
          <p:sp>
            <p:nvSpPr>
              <p:cNvPr id="14" name="Text Box 13"/>
              <p:cNvSpPr txBox="1"/>
              <p:nvPr/>
            </p:nvSpPr>
            <p:spPr>
              <a:xfrm>
                <a:off x="319405" y="5262245"/>
                <a:ext cx="2220595" cy="1120775"/>
              </a:xfrm>
              <a:prstGeom prst="rect">
                <a:avLst/>
              </a:prstGeom>
              <a:noFill/>
            </p:spPr>
            <p:txBody>
              <a:bodyPr wrap="square" rtlCol="0">
                <a:spAutoFit/>
              </a:bodyPr>
              <a:p>
                <a:pPr algn="l"/>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𝜇</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m:t>
                      </m:r>
                      <m:d>
                        <m:dPr>
                          <m:begChr m:val="{"/>
                          <m:endChr m:val=""/>
                          <m:ctrlPr>
                            <a:rPr lang="en-US" i="1">
                              <a:latin typeface="DejaVu Math TeX Gyre" panose="02000503000000000000" charset="0"/>
                              <a:cs typeface="DejaVu Math TeX Gyre" panose="02000503000000000000" charset="0"/>
                            </a:rPr>
                          </m:ctrlPr>
                        </m:dPr>
                        <m:e>
                          <m:eqArr>
                            <m:eqArrPr>
                              <m:ctrlPr>
                                <a:rPr lang="en-US" i="1">
                                  <a:latin typeface="DejaVu Math TeX Gyre" panose="02000503000000000000" charset="0"/>
                                  <a:cs typeface="DejaVu Math TeX Gyre" panose="02000503000000000000" charset="0"/>
                                </a:rPr>
                              </m:ctrlPr>
                            </m:eqArrPr>
                            <m:e>
                              <m:r>
                                <a:rPr lang="en-US" i="1">
                                  <a:latin typeface="DejaVu Math TeX Gyre" panose="02000503000000000000" charset="0"/>
                                  <a:cs typeface="DejaVu Math TeX Gyre" panose="02000503000000000000" charset="0"/>
                                </a:rPr>
                                <m:t>0</m:t>
                              </m:r>
                            </m:e>
                            <m:e>
                              <m:f>
                                <m:fPr>
                                  <m:ctrlPr>
                                    <a:rPr lang="en-US" i="1">
                                      <a:latin typeface="DejaVu Math TeX Gyre" panose="02000503000000000000" charset="0"/>
                                      <a:cs typeface="DejaVu Math TeX Gyre" panose="02000503000000000000" charset="0"/>
                                    </a:rPr>
                                  </m:ctrlPr>
                                </m:fPr>
                                <m:num>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1</m:t>
                                      </m:r>
                                    </m:sub>
                                  </m:sSub>
                                </m:num>
                                <m:den>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2</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1</m:t>
                                  </m:r>
                                </m:den>
                              </m:f>
                            </m:e>
                            <m:e>
                              <m:r>
                                <a:rPr lang="en-US" i="1">
                                  <a:latin typeface="DejaVu Math TeX Gyre" panose="02000503000000000000" charset="0"/>
                                  <a:cs typeface="DejaVu Math TeX Gyre" panose="02000503000000000000" charset="0"/>
                                </a:rPr>
                                <m:t>1</m:t>
                              </m:r>
                            </m:e>
                          </m:eqArr>
                        </m:e>
                      </m:d>
                    </m:oMath>
                  </m:oMathPara>
                </a14:m>
                <a:endParaRPr lang="en-US"/>
              </a:p>
            </p:txBody>
          </p:sp>
        </mc:Choice>
        <mc:Fallback>
          <p:sp>
            <p:nvSpPr>
              <p:cNvPr id="14" name="Text Box 13"/>
              <p:cNvSpPr txBox="1">
                <a:spLocks noRot="1" noChangeAspect="1" noMove="1" noResize="1" noEditPoints="1" noAdjustHandles="1" noChangeArrowheads="1" noChangeShapeType="1" noTextEdit="1"/>
              </p:cNvSpPr>
              <p:nvPr/>
            </p:nvSpPr>
            <p:spPr>
              <a:xfrm>
                <a:off x="319405" y="5262245"/>
                <a:ext cx="2220595" cy="1120775"/>
              </a:xfrm>
              <a:prstGeom prst="rect">
                <a:avLst/>
              </a:prstGeom>
              <a:blipFill rotWithShape="1">
                <a:blip r:embed="rId4"/>
                <a:stretch>
                  <a:fillRect/>
                </a:stretch>
              </a:blipFill>
            </p:spPr>
            <p:txBody>
              <a:bodyPr/>
              <a:lstStyle/>
              <a:p>
                <a:r>
                  <a:rPr lang="en-US" altLang="en-US">
                    <a:noFill/>
                  </a:rPr>
                  <a:t> </a:t>
                </a:r>
              </a:p>
            </p:txBody>
          </p:sp>
        </mc:Fallback>
      </mc:AlternateContent>
      <mc:AlternateContent xmlns:mc="http://schemas.openxmlformats.org/markup-compatibility/2006">
        <mc:Choice xmlns:a14="http://schemas.microsoft.com/office/drawing/2010/main" Requires="a14">
          <p:sp>
            <p:nvSpPr>
              <p:cNvPr id="17" name="Text Box 16"/>
              <p:cNvSpPr txBox="1"/>
              <p:nvPr/>
            </p:nvSpPr>
            <p:spPr>
              <a:xfrm>
                <a:off x="2856230" y="5236845"/>
                <a:ext cx="1321435" cy="375285"/>
              </a:xfrm>
              <a:prstGeom prst="rect">
                <a:avLst/>
              </a:prstGeom>
              <a:noFill/>
            </p:spPr>
            <p:txBody>
              <a:bodyPr wrap="none" rtlCol="0">
                <a:spAutoFit/>
              </a:bodyPr>
              <a:p>
                <a:pPr algn="l"/>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&lt;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1</m:t>
                      </m:r>
                    </m:oMath>
                  </m:oMathPara>
                </a14:m>
                <a:endParaRPr lang="en-US"/>
              </a:p>
            </p:txBody>
          </p:sp>
        </mc:Choice>
        <mc:Fallback>
          <p:sp>
            <p:nvSpPr>
              <p:cNvPr id="17" name="Text Box 16"/>
              <p:cNvSpPr txBox="1">
                <a:spLocks noRot="1" noChangeAspect="1" noMove="1" noResize="1" noEditPoints="1" noAdjustHandles="1" noChangeArrowheads="1" noChangeShapeType="1" noTextEdit="1"/>
              </p:cNvSpPr>
              <p:nvPr/>
            </p:nvSpPr>
            <p:spPr>
              <a:xfrm>
                <a:off x="2856230" y="5236845"/>
                <a:ext cx="1321435" cy="375285"/>
              </a:xfrm>
              <a:prstGeom prst="rect">
                <a:avLst/>
              </a:prstGeom>
              <a:blipFill rotWithShape="1">
                <a:blip r:embed="rId5"/>
                <a:stretch>
                  <a:fillRect r="-1874"/>
                </a:stretch>
              </a:blipFill>
            </p:spPr>
            <p:txBody>
              <a:bodyPr/>
              <a:lstStyle/>
              <a:p>
                <a:r>
                  <a:rPr lang="en-US" altLang="en-US">
                    <a:noFill/>
                  </a:rPr>
                  <a:t> </a:t>
                </a:r>
              </a:p>
            </p:txBody>
          </p:sp>
        </mc:Fallback>
      </mc:AlternateContent>
      <mc:AlternateContent xmlns:mc="http://schemas.openxmlformats.org/markup-compatibility/2006">
        <mc:Choice xmlns:a14="http://schemas.microsoft.com/office/drawing/2010/main" Requires="a14">
          <p:sp>
            <p:nvSpPr>
              <p:cNvPr id="23" name="Text Box 22"/>
              <p:cNvSpPr txBox="1"/>
              <p:nvPr/>
            </p:nvSpPr>
            <p:spPr>
              <a:xfrm>
                <a:off x="2856230" y="5567680"/>
                <a:ext cx="1967865" cy="652780"/>
              </a:xfrm>
              <a:prstGeom prst="rect">
                <a:avLst/>
              </a:prstGeom>
              <a:noFill/>
            </p:spPr>
            <p:txBody>
              <a:bodyPr wrap="none" rtlCol="0">
                <a:spAutoFit/>
              </a:bodyPr>
              <a:p>
                <a:pPr algn="l"/>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1</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&lt;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2</m:t>
                      </m:r>
                    </m:oMath>
                  </m:oMathPara>
                </a14:m>
                <a:endParaRPr lang="en-US"/>
              </a:p>
              <a:p>
                <a:endParaRPr lang="en-US"/>
              </a:p>
            </p:txBody>
          </p:sp>
        </mc:Choice>
        <mc:Fallback>
          <p:sp>
            <p:nvSpPr>
              <p:cNvPr id="23" name="Text Box 22"/>
              <p:cNvSpPr txBox="1">
                <a:spLocks noRot="1" noChangeAspect="1" noMove="1" noResize="1" noEditPoints="1" noAdjustHandles="1" noChangeArrowheads="1" noChangeShapeType="1" noTextEdit="1"/>
              </p:cNvSpPr>
              <p:nvPr/>
            </p:nvSpPr>
            <p:spPr>
              <a:xfrm>
                <a:off x="2856230" y="5567680"/>
                <a:ext cx="1967865" cy="652780"/>
              </a:xfrm>
              <a:prstGeom prst="rect">
                <a:avLst/>
              </a:prstGeom>
              <a:blipFill rotWithShape="1">
                <a:blip r:embed="rId6"/>
                <a:stretch>
                  <a:fillRect r="-1258"/>
                </a:stretch>
              </a:blipFill>
            </p:spPr>
            <p:txBody>
              <a:bodyPr/>
              <a:lstStyle/>
              <a:p>
                <a:r>
                  <a:rPr lang="en-US" altLang="en-US">
                    <a:noFill/>
                  </a:rPr>
                  <a:t> </a:t>
                </a:r>
              </a:p>
            </p:txBody>
          </p:sp>
        </mc:Fallback>
      </mc:AlternateContent>
      <mc:AlternateContent xmlns:mc="http://schemas.openxmlformats.org/markup-compatibility/2006">
        <mc:Choice xmlns:a14="http://schemas.microsoft.com/office/drawing/2010/main" Requires="a14">
          <p:sp>
            <p:nvSpPr>
              <p:cNvPr id="25" name="Text Box 24"/>
              <p:cNvSpPr txBox="1"/>
              <p:nvPr/>
            </p:nvSpPr>
            <p:spPr>
              <a:xfrm>
                <a:off x="2856230" y="6074410"/>
                <a:ext cx="1321435" cy="375920"/>
              </a:xfrm>
              <a:prstGeom prst="rect">
                <a:avLst/>
              </a:prstGeom>
              <a:noFill/>
            </p:spPr>
            <p:txBody>
              <a:bodyPr wrap="none" rtlCol="0">
                <a:spAutoFit/>
              </a:bodyPr>
              <a:p>
                <a:pPr algn="l"/>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2</m:t>
                      </m:r>
                    </m:oMath>
                  </m:oMathPara>
                </a14:m>
                <a:endParaRPr lang="en-US"/>
              </a:p>
            </p:txBody>
          </p:sp>
        </mc:Choice>
        <mc:Fallback>
          <p:sp>
            <p:nvSpPr>
              <p:cNvPr id="25" name="Text Box 24"/>
              <p:cNvSpPr txBox="1">
                <a:spLocks noRot="1" noChangeAspect="1" noMove="1" noResize="1" noEditPoints="1" noAdjustHandles="1" noChangeArrowheads="1" noChangeShapeType="1" noTextEdit="1"/>
              </p:cNvSpPr>
              <p:nvPr/>
            </p:nvSpPr>
            <p:spPr>
              <a:xfrm>
                <a:off x="2856230" y="6074410"/>
                <a:ext cx="1321435" cy="375920"/>
              </a:xfrm>
              <a:prstGeom prst="rect">
                <a:avLst/>
              </a:prstGeom>
              <a:blipFill rotWithShape="1">
                <a:blip r:embed="rId7"/>
                <a:stretch>
                  <a:fillRect r="-1874"/>
                </a:stretch>
              </a:blipFill>
            </p:spPr>
            <p:txBody>
              <a:bodyPr/>
              <a:lstStyle/>
              <a:p>
                <a:r>
                  <a:rPr lang="en-US" altLang="en-US">
                    <a:noFill/>
                  </a:rPr>
                  <a:t> </a:t>
                </a:r>
              </a:p>
            </p:txBody>
          </p:sp>
        </mc:Fallback>
      </mc:AlternateContent>
      <p:sp>
        <p:nvSpPr>
          <p:cNvPr id="26" name="Text Box 25"/>
          <p:cNvSpPr txBox="1"/>
          <p:nvPr/>
        </p:nvSpPr>
        <p:spPr>
          <a:xfrm>
            <a:off x="5051425" y="6382385"/>
            <a:ext cx="5376545" cy="368300"/>
          </a:xfrm>
          <a:prstGeom prst="rect">
            <a:avLst/>
          </a:prstGeom>
          <a:noFill/>
        </p:spPr>
        <p:txBody>
          <a:bodyPr wrap="none" rtlCol="0">
            <a:spAutoFit/>
          </a:bodyPr>
          <a:p>
            <a:pPr algn="l"/>
            <a:r>
              <a:rPr lang="en-US"/>
              <a:t>Where, T1 and T2 are two predefined thresholds.</a:t>
            </a:r>
            <a:endParaRPr lang="en-US"/>
          </a:p>
        </p:txBody>
      </p:sp>
      <p:sp>
        <p:nvSpPr>
          <p:cNvPr id="28" name="Text Box 27"/>
          <p:cNvSpPr txBox="1"/>
          <p:nvPr/>
        </p:nvSpPr>
        <p:spPr>
          <a:xfrm>
            <a:off x="11120120" y="5709920"/>
            <a:ext cx="472440" cy="368300"/>
          </a:xfrm>
          <a:prstGeom prst="rect">
            <a:avLst/>
          </a:prstGeom>
          <a:noFill/>
        </p:spPr>
        <p:txBody>
          <a:bodyPr wrap="none" rtlCol="0">
            <a:spAutoFit/>
          </a:bodyPr>
          <a:p>
            <a:r>
              <a:rPr lang="en-US"/>
              <a:t>(3)</a:t>
            </a:r>
            <a:endParaRPr lang="en-US"/>
          </a:p>
        </p:txBody>
      </p:sp>
      <p:pic>
        <p:nvPicPr>
          <p:cNvPr id="4" name="Picture 3" descr="Screenshot 2024-03-26 at 14.06.06"/>
          <p:cNvPicPr>
            <a:picLocks noChangeAspect="1"/>
          </p:cNvPicPr>
          <p:nvPr/>
        </p:nvPicPr>
        <p:blipFill>
          <a:blip r:embed="rId8"/>
          <a:stretch>
            <a:fillRect/>
          </a:stretch>
        </p:blipFill>
        <p:spPr>
          <a:xfrm>
            <a:off x="49530" y="5264785"/>
            <a:ext cx="4824095" cy="1404620"/>
          </a:xfrm>
          <a:prstGeom prst="rect">
            <a:avLst/>
          </a:prstGeom>
        </p:spPr>
      </p:pic>
      <p:sp>
        <p:nvSpPr>
          <p:cNvPr id="5" name="Text Box 4"/>
          <p:cNvSpPr txBox="1"/>
          <p:nvPr/>
        </p:nvSpPr>
        <p:spPr>
          <a:xfrm>
            <a:off x="11120120" y="3598545"/>
            <a:ext cx="462280" cy="645160"/>
          </a:xfrm>
          <a:prstGeom prst="rect">
            <a:avLst/>
          </a:prstGeom>
          <a:noFill/>
        </p:spPr>
        <p:txBody>
          <a:bodyPr wrap="none" rtlCol="0">
            <a:spAutoFit/>
          </a:bodyPr>
          <a:p>
            <a:pPr algn="l"/>
            <a:r>
              <a:rPr lang="en-US">
                <a:latin typeface="Arial" panose="020B0604020202020204" pitchFamily="34" charset="0"/>
                <a:cs typeface="Arial" panose="020B0604020202020204" pitchFamily="34" charset="0"/>
                <a:sym typeface="+mn-ea"/>
              </a:rPr>
              <a:t>(2)</a:t>
            </a:r>
            <a:endParaRPr lang="en-US">
              <a:latin typeface="Arial" panose="020B0604020202020204" pitchFamily="34" charset="0"/>
              <a:cs typeface="Arial" panose="020B0604020202020204" pitchFamily="34" charset="0"/>
            </a:endParaRPr>
          </a:p>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1000" fill="hold"/>
                                        <p:tgtEl>
                                          <p:spTgt spid="43"/>
                                        </p:tgtEl>
                                        <p:attrNameLst>
                                          <p:attrName>ppt_w</p:attrName>
                                        </p:attrNameLst>
                                      </p:cBhvr>
                                      <p:tavLst>
                                        <p:tav tm="0">
                                          <p:val>
                                            <p:strVal val="#ppt_w+.3"/>
                                          </p:val>
                                        </p:tav>
                                        <p:tav tm="100000">
                                          <p:val>
                                            <p:strVal val="#ppt_w"/>
                                          </p:val>
                                        </p:tav>
                                      </p:tavLst>
                                    </p:anim>
                                    <p:anim calcmode="lin" valueType="num">
                                      <p:cBhvr>
                                        <p:cTn id="8" dur="1000" fill="hold"/>
                                        <p:tgtEl>
                                          <p:spTgt spid="43"/>
                                        </p:tgtEl>
                                        <p:attrNameLst>
                                          <p:attrName>ppt_h</p:attrName>
                                        </p:attrNameLst>
                                      </p:cBhvr>
                                      <p:tavLst>
                                        <p:tav tm="0">
                                          <p:val>
                                            <p:strVal val="#ppt_h"/>
                                          </p:val>
                                        </p:tav>
                                        <p:tav tm="100000">
                                          <p:val>
                                            <p:strVal val="#ppt_h"/>
                                          </p:val>
                                        </p:tav>
                                      </p:tavLst>
                                    </p:anim>
                                    <p:animEffect transition="in" filter="fade">
                                      <p:cBhvr>
                                        <p:cTn id="9" dur="1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tags/tag1.xml><?xml version="1.0" encoding="utf-8"?>
<p:tagLst xmlns:p="http://schemas.openxmlformats.org/presentationml/2006/main">
  <p:tag name="PA" val="v3.2.0"/>
</p:tagLst>
</file>

<file path=ppt/tags/tag2.xml><?xml version="1.0" encoding="utf-8"?>
<p:tagLst xmlns:p="http://schemas.openxmlformats.org/presentationml/2006/main">
  <p:tag name="PA" val="v3.2.0"/>
</p:tagLst>
</file>

<file path=ppt/tags/tag3.xml><?xml version="1.0" encoding="utf-8"?>
<p:tagLst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15017</Words>
  <Application>WPS Presentation</Application>
  <PresentationFormat>宽屏</PresentationFormat>
  <Paragraphs>305</Paragraphs>
  <Slides>18</Slides>
  <Notes>0</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18</vt:i4>
      </vt:variant>
    </vt:vector>
  </HeadingPairs>
  <TitlesOfParts>
    <vt:vector size="40" baseType="lpstr">
      <vt:lpstr>Arial</vt:lpstr>
      <vt:lpstr>SimSun</vt:lpstr>
      <vt:lpstr>Wingdings</vt:lpstr>
      <vt:lpstr>Times New Roman Regular</vt:lpstr>
      <vt:lpstr>Times New Roman Bold</vt:lpstr>
      <vt:lpstr>Calibri Light</vt:lpstr>
      <vt:lpstr>Helvetica Neue</vt:lpstr>
      <vt:lpstr>Symbol</vt:lpstr>
      <vt:lpstr>Kingsoft Sign</vt:lpstr>
      <vt:lpstr>DejaVu Math TeX Gyre</vt:lpstr>
      <vt:lpstr>Helvetica Light</vt:lpstr>
      <vt:lpstr>Arial</vt:lpstr>
      <vt:lpstr>Calibri</vt:lpstr>
      <vt:lpstr>Calibri</vt:lpstr>
      <vt:lpstr>Microsoft YaHei</vt:lpstr>
      <vt:lpstr>汉仪旗黑</vt:lpstr>
      <vt:lpstr>Arial Unicode MS</vt:lpstr>
      <vt:lpstr>SimSun</vt:lpstr>
      <vt:lpstr>宋体-简</vt:lpstr>
      <vt:lpstr>等线</vt:lpstr>
      <vt:lpstr>苹方-简</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PC</dc:creator>
  <cp:lastModifiedBy>uzum stanley</cp:lastModifiedBy>
  <cp:revision>81</cp:revision>
  <dcterms:created xsi:type="dcterms:W3CDTF">2024-03-31T14:23:42Z</dcterms:created>
  <dcterms:modified xsi:type="dcterms:W3CDTF">2024-03-31T14:23:42Z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1033-5.7.0.8090</vt:lpwstr>
  </property>
  <property fmtid="{D5CDD505-2E9C-101B-9397-08002B2CF9AE}" pid="3" name="ICV">
    <vt:lpwstr>45A19022F3734A788190BD60C27441D1</vt:lpwstr>
  </property>
</Properties>
</file>

<file path=docProps/thumbnail.jpeg>
</file>